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Lst>
  <p:notesMasterIdLst>
    <p:notesMasterId r:id="rId17"/>
  </p:notesMasterIdLst>
  <p:handoutMasterIdLst>
    <p:handoutMasterId r:id="rId18"/>
  </p:handoutMasterIdLst>
  <p:sldIdLst>
    <p:sldId id="279" r:id="rId5"/>
    <p:sldId id="300" r:id="rId6"/>
    <p:sldId id="353" r:id="rId7"/>
    <p:sldId id="357" r:id="rId8"/>
    <p:sldId id="366" r:id="rId9"/>
    <p:sldId id="367" r:id="rId10"/>
    <p:sldId id="369" r:id="rId11"/>
    <p:sldId id="368" r:id="rId12"/>
    <p:sldId id="370" r:id="rId13"/>
    <p:sldId id="374" r:id="rId14"/>
    <p:sldId id="371" r:id="rId15"/>
    <p:sldId id="373" r:id="rId16"/>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bject Intro" id="{819F7D41-466C-4175-8B9C-94761370005A}">
          <p14:sldIdLst>
            <p14:sldId id="279"/>
          </p14:sldIdLst>
        </p14:section>
        <p14:section name="Vision" id="{28CC1024-E41F-444F-87B2-9142712A5B9B}">
          <p14:sldIdLst>
            <p14:sldId id="300"/>
          </p14:sldIdLst>
        </p14:section>
        <p14:section name="Action and Impact" id="{6398BA4C-51F3-43A0-A182-136CD9DC3DB3}">
          <p14:sldIdLst>
            <p14:sldId id="353"/>
            <p14:sldId id="357"/>
            <p14:sldId id="366"/>
            <p14:sldId id="367"/>
            <p14:sldId id="369"/>
            <p14:sldId id="368"/>
            <p14:sldId id="370"/>
            <p14:sldId id="374"/>
            <p14:sldId id="371"/>
            <p14:sldId id="3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17" autoAdjust="0"/>
  </p:normalViewPr>
  <p:slideViewPr>
    <p:cSldViewPr snapToGrid="0">
      <p:cViewPr varScale="1">
        <p:scale>
          <a:sx n="82" d="100"/>
          <a:sy n="82" d="100"/>
        </p:scale>
        <p:origin x="691"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86486332-66E5-4BB5-AC62-CF155687CA71}" type="datetimeFigureOut">
              <a:rPr lang="en-GB" smtClean="0"/>
              <a:t>22/09/2024</a:t>
            </a:fld>
            <a:endParaRPr lang="en-GB"/>
          </a:p>
        </p:txBody>
      </p:sp>
      <p:sp>
        <p:nvSpPr>
          <p:cNvPr id="4" name="Footer Placeholder 3"/>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4E1853C9-CE92-489E-AF80-71C252ADA9EE}" type="slidenum">
              <a:rPr lang="en-GB" smtClean="0"/>
              <a:t>‹#›</a:t>
            </a:fld>
            <a:endParaRPr lang="en-GB"/>
          </a:p>
        </p:txBody>
      </p:sp>
    </p:spTree>
    <p:extLst>
      <p:ext uri="{BB962C8B-B14F-4D97-AF65-F5344CB8AC3E}">
        <p14:creationId xmlns:p14="http://schemas.microsoft.com/office/powerpoint/2010/main" val="1550270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D877F1AD-29B6-457B-AE6B-B42B1A446755}" type="datetimeFigureOut">
              <a:rPr lang="en-GB" smtClean="0"/>
              <a:t>22/09/2024</a:t>
            </a:fld>
            <a:endParaRPr lang="en-GB"/>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99BF8D97-4A4A-4A8A-B341-7499B555E0CD}" type="slidenum">
              <a:rPr lang="en-GB" smtClean="0"/>
              <a:t>‹#›</a:t>
            </a:fld>
            <a:endParaRPr lang="en-GB"/>
          </a:p>
        </p:txBody>
      </p:sp>
    </p:spTree>
    <p:extLst>
      <p:ext uri="{BB962C8B-B14F-4D97-AF65-F5344CB8AC3E}">
        <p14:creationId xmlns:p14="http://schemas.microsoft.com/office/powerpoint/2010/main" val="493121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For example, some of our linear threads in history are oppression, conflict, local history links but will be adapted for the topic with reference to prior learning. </a:t>
            </a:r>
          </a:p>
          <a:p>
            <a:endParaRPr lang="en-GB" dirty="0"/>
          </a:p>
        </p:txBody>
      </p:sp>
      <p:sp>
        <p:nvSpPr>
          <p:cNvPr id="4" name="Slide Number Placeholder 3"/>
          <p:cNvSpPr>
            <a:spLocks noGrp="1"/>
          </p:cNvSpPr>
          <p:nvPr>
            <p:ph type="sldNum" sz="quarter" idx="5"/>
          </p:nvPr>
        </p:nvSpPr>
        <p:spPr/>
        <p:txBody>
          <a:bodyPr/>
          <a:lstStyle/>
          <a:p>
            <a:fld id="{99BF8D97-4A4A-4A8A-B341-7499B555E0CD}" type="slidenum">
              <a:rPr lang="en-GB" smtClean="0"/>
              <a:t>4</a:t>
            </a:fld>
            <a:endParaRPr lang="en-GB"/>
          </a:p>
        </p:txBody>
      </p:sp>
    </p:spTree>
    <p:extLst>
      <p:ext uri="{BB962C8B-B14F-4D97-AF65-F5344CB8AC3E}">
        <p14:creationId xmlns:p14="http://schemas.microsoft.com/office/powerpoint/2010/main" val="88985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BF8D97-4A4A-4A8A-B341-7499B555E0CD}" type="slidenum">
              <a:rPr lang="en-GB" smtClean="0"/>
              <a:t>5</a:t>
            </a:fld>
            <a:endParaRPr lang="en-GB"/>
          </a:p>
        </p:txBody>
      </p:sp>
    </p:spTree>
    <p:extLst>
      <p:ext uri="{BB962C8B-B14F-4D97-AF65-F5344CB8AC3E}">
        <p14:creationId xmlns:p14="http://schemas.microsoft.com/office/powerpoint/2010/main" val="52124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88081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F8B7D-2448-441D-B326-B3CD31B084DE}" type="datetimeFigureOut">
              <a:rPr lang="en-GB" smtClean="0"/>
              <a:t>22/09/2024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1163434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159604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7374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3646003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2316503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2883958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676848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1362466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2244997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F8B7D-2448-441D-B326-B3CD31B084DE}"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156842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8F8B7D-2448-441D-B326-B3CD31B084DE}" type="datetimeFigureOut">
              <a:rPr lang="en-GB" smtClean="0"/>
              <a:t>22/09/2024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997481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F8B7D-2448-441D-B326-B3CD31B084DE}" type="datetimeFigureOut">
              <a:rPr lang="en-GB" smtClean="0"/>
              <a:t>22/09/2024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3361403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8F8B7D-2448-441D-B326-B3CD31B084DE}" type="datetimeFigureOut">
              <a:rPr lang="en-GB" smtClean="0"/>
              <a:t>22/09/2024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1835973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F8B7D-2448-441D-B326-B3CD31B084DE}" type="datetimeFigureOut">
              <a:rPr lang="en-GB" smtClean="0"/>
              <a:t>22/09/2024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253687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F8B7D-2448-441D-B326-B3CD31B084DE}" type="datetimeFigureOut">
              <a:rPr lang="en-GB" smtClean="0"/>
              <a:t>22/09/2024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2445474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F8B7D-2448-441D-B326-B3CD31B084DE}" type="datetimeFigureOut">
              <a:rPr lang="en-GB" smtClean="0"/>
              <a:t>22/09/2024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FAA8EA-D2AC-4380-B74E-50F108F40C68}" type="slidenum">
              <a:rPr lang="en-GB" smtClean="0"/>
              <a:t>‹#›</a:t>
            </a:fld>
            <a:endParaRPr lang="en-GB"/>
          </a:p>
        </p:txBody>
      </p:sp>
    </p:spTree>
    <p:extLst>
      <p:ext uri="{BB962C8B-B14F-4D97-AF65-F5344CB8AC3E}">
        <p14:creationId xmlns:p14="http://schemas.microsoft.com/office/powerpoint/2010/main" val="1945509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6">
                <a:lumMod val="20000"/>
                <a:lumOff val="80000"/>
              </a:schemeClr>
            </a:gs>
            <a:gs pos="62000">
              <a:schemeClr val="accent6">
                <a:lumMod val="40000"/>
                <a:lumOff val="60000"/>
              </a:schemeClr>
            </a:gs>
            <a:gs pos="100000">
              <a:schemeClr val="accent1">
                <a:lumMod val="75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58F8B7D-2448-441D-B326-B3CD31B084DE}" type="datetimeFigureOut">
              <a:rPr lang="en-GB" smtClean="0"/>
              <a:t>22/09/2024</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FAA8EA-D2AC-4380-B74E-50F108F40C68}" type="slidenum">
              <a:rPr lang="en-GB" smtClean="0"/>
              <a:t>‹#›</a:t>
            </a:fld>
            <a:endParaRPr lang="en-GB"/>
          </a:p>
        </p:txBody>
      </p:sp>
    </p:spTree>
    <p:extLst>
      <p:ext uri="{BB962C8B-B14F-4D97-AF65-F5344CB8AC3E}">
        <p14:creationId xmlns:p14="http://schemas.microsoft.com/office/powerpoint/2010/main" val="247871949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erringtonprimary.co.uk/" TargetMode="External"/><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47CF6F-27C2-43F3-AF69-E3D576363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2" name="Freeform 6">
              <a:extLst>
                <a:ext uri="{FF2B5EF4-FFF2-40B4-BE49-F238E27FC236}">
                  <a16:creationId xmlns:a16="http://schemas.microsoft.com/office/drawing/2014/main" id="{39EB00CB-5B69-438D-944F-2E0382BA0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GB"/>
            </a:p>
          </p:txBody>
        </p:sp>
        <p:sp>
          <p:nvSpPr>
            <p:cNvPr id="13" name="Freeform 7">
              <a:extLst>
                <a:ext uri="{FF2B5EF4-FFF2-40B4-BE49-F238E27FC236}">
                  <a16:creationId xmlns:a16="http://schemas.microsoft.com/office/drawing/2014/main" id="{6D931D9D-4C35-4CDF-BFF0-03DD03881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GB"/>
            </a:p>
          </p:txBody>
        </p:sp>
        <p:sp>
          <p:nvSpPr>
            <p:cNvPr id="14" name="Freeform 9">
              <a:extLst>
                <a:ext uri="{FF2B5EF4-FFF2-40B4-BE49-F238E27FC236}">
                  <a16:creationId xmlns:a16="http://schemas.microsoft.com/office/drawing/2014/main" id="{26D9B8E3-CFAB-4428-9D62-576BF978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GB"/>
            </a:p>
          </p:txBody>
        </p:sp>
        <p:sp>
          <p:nvSpPr>
            <p:cNvPr id="15" name="Freeform 10">
              <a:extLst>
                <a:ext uri="{FF2B5EF4-FFF2-40B4-BE49-F238E27FC236}">
                  <a16:creationId xmlns:a16="http://schemas.microsoft.com/office/drawing/2014/main" id="{F019DFF8-C5AB-45D0-8A70-627BFEF9A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GB"/>
            </a:p>
          </p:txBody>
        </p:sp>
        <p:sp>
          <p:nvSpPr>
            <p:cNvPr id="16" name="Freeform 11">
              <a:extLst>
                <a:ext uri="{FF2B5EF4-FFF2-40B4-BE49-F238E27FC236}">
                  <a16:creationId xmlns:a16="http://schemas.microsoft.com/office/drawing/2014/main" id="{E548346E-CCE3-4C53-B753-ABF3C098B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GB"/>
            </a:p>
          </p:txBody>
        </p:sp>
        <p:sp>
          <p:nvSpPr>
            <p:cNvPr id="17" name="Freeform 12">
              <a:extLst>
                <a:ext uri="{FF2B5EF4-FFF2-40B4-BE49-F238E27FC236}">
                  <a16:creationId xmlns:a16="http://schemas.microsoft.com/office/drawing/2014/main" id="{C19E6868-EA25-4961-B0E5-EF4F9DD2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GB"/>
            </a:p>
          </p:txBody>
        </p:sp>
      </p:grpSp>
      <p:sp useBgFill="1">
        <p:nvSpPr>
          <p:cNvPr id="19" name="Rectangle 18">
            <a:extLst>
              <a:ext uri="{FF2B5EF4-FFF2-40B4-BE49-F238E27FC236}">
                <a16:creationId xmlns:a16="http://schemas.microsoft.com/office/drawing/2014/main" id="{4FEB7930-F0D6-4044-8BA9-D730103D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1ED565F7-42FD-493B-9126-91F90EF40486}"/>
              </a:ext>
            </a:extLst>
          </p:cNvPr>
          <p:cNvPicPr>
            <a:picLocks noChangeAspect="1"/>
          </p:cNvPicPr>
          <p:nvPr/>
        </p:nvPicPr>
        <p:blipFill rotWithShape="1">
          <a:blip r:embed="rId2">
            <a:extLst>
              <a:ext uri="{28A0092B-C50C-407E-A947-70E740481C1C}">
                <a14:useLocalDpi xmlns:a14="http://schemas.microsoft.com/office/drawing/2010/main" val="0"/>
              </a:ext>
            </a:extLst>
          </a:blip>
          <a:srcRect l="4933"/>
          <a:stretch/>
        </p:blipFill>
        <p:spPr>
          <a:xfrm>
            <a:off x="20" y="10"/>
            <a:ext cx="5448280" cy="6857990"/>
          </a:xfrm>
          <a:prstGeom prst="rect">
            <a:avLst/>
          </a:prstGeom>
        </p:spPr>
      </p:pic>
      <p:grpSp>
        <p:nvGrpSpPr>
          <p:cNvPr id="21" name="Group 20">
            <a:extLst>
              <a:ext uri="{FF2B5EF4-FFF2-40B4-BE49-F238E27FC236}">
                <a16:creationId xmlns:a16="http://schemas.microsoft.com/office/drawing/2014/main" id="{3D37B8A0-A486-4042-834D-0C08DD3B43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36718" y="0"/>
            <a:ext cx="2611581" cy="6858000"/>
            <a:chOff x="2836718" y="0"/>
            <a:chExt cx="2611581" cy="6858000"/>
          </a:xfrm>
        </p:grpSpPr>
        <p:sp useBgFill="1">
          <p:nvSpPr>
            <p:cNvPr id="22" name="Rectangle 19">
              <a:extLst>
                <a:ext uri="{FF2B5EF4-FFF2-40B4-BE49-F238E27FC236}">
                  <a16:creationId xmlns:a16="http://schemas.microsoft.com/office/drawing/2014/main" id="{D467C104-5C3F-411A-B2C4-EBFD4228D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36718" y="0"/>
              <a:ext cx="2611581" cy="2554287"/>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581" h="2554287">
                  <a:moveTo>
                    <a:pt x="675409" y="0"/>
                  </a:moveTo>
                  <a:lnTo>
                    <a:pt x="2611581" y="0"/>
                  </a:lnTo>
                  <a:lnTo>
                    <a:pt x="2611581" y="2554287"/>
                  </a:lnTo>
                  <a:lnTo>
                    <a:pt x="0" y="2554287"/>
                  </a:lnTo>
                  <a:lnTo>
                    <a:pt x="67540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0">
              <a:extLst>
                <a:ext uri="{FF2B5EF4-FFF2-40B4-BE49-F238E27FC236}">
                  <a16:creationId xmlns:a16="http://schemas.microsoft.com/office/drawing/2014/main" id="{6B04D505-A84F-4973-9090-0F1ACF7ABD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36718" y="2554287"/>
              <a:ext cx="2611581" cy="4303713"/>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581" h="4303713">
                  <a:moveTo>
                    <a:pt x="0" y="0"/>
                  </a:moveTo>
                  <a:lnTo>
                    <a:pt x="2611581" y="0"/>
                  </a:lnTo>
                  <a:lnTo>
                    <a:pt x="2611581" y="4303713"/>
                  </a:lnTo>
                  <a:lnTo>
                    <a:pt x="2171701" y="363869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45CE9A4-4A26-4B57-A688-E6D3A8498A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26" name="Freeform 6">
              <a:extLst>
                <a:ext uri="{FF2B5EF4-FFF2-40B4-BE49-F238E27FC236}">
                  <a16:creationId xmlns:a16="http://schemas.microsoft.com/office/drawing/2014/main" id="{1FA9CDC9-B659-42F5-9DA2-70B1A3945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GB"/>
            </a:p>
          </p:txBody>
        </p:sp>
        <p:sp>
          <p:nvSpPr>
            <p:cNvPr id="27" name="Freeform 7">
              <a:extLst>
                <a:ext uri="{FF2B5EF4-FFF2-40B4-BE49-F238E27FC236}">
                  <a16:creationId xmlns:a16="http://schemas.microsoft.com/office/drawing/2014/main" id="{C007AF8D-D1A5-4CAC-AE7B-D2A3E72B8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GB"/>
            </a:p>
          </p:txBody>
        </p:sp>
        <p:sp>
          <p:nvSpPr>
            <p:cNvPr id="28" name="Freeform 9">
              <a:extLst>
                <a:ext uri="{FF2B5EF4-FFF2-40B4-BE49-F238E27FC236}">
                  <a16:creationId xmlns:a16="http://schemas.microsoft.com/office/drawing/2014/main" id="{096A8434-7327-4C0E-BAAF-F4D86BBDFA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GB"/>
            </a:p>
          </p:txBody>
        </p:sp>
        <p:sp>
          <p:nvSpPr>
            <p:cNvPr id="29" name="Freeform 10">
              <a:extLst>
                <a:ext uri="{FF2B5EF4-FFF2-40B4-BE49-F238E27FC236}">
                  <a16:creationId xmlns:a16="http://schemas.microsoft.com/office/drawing/2014/main" id="{602C7E10-50F7-489D-8249-9ECB0B45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GB"/>
            </a:p>
          </p:txBody>
        </p:sp>
        <p:sp>
          <p:nvSpPr>
            <p:cNvPr id="30" name="Freeform 11">
              <a:extLst>
                <a:ext uri="{FF2B5EF4-FFF2-40B4-BE49-F238E27FC236}">
                  <a16:creationId xmlns:a16="http://schemas.microsoft.com/office/drawing/2014/main" id="{950DCCEA-5572-4095-A960-C569CF692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GB"/>
            </a:p>
          </p:txBody>
        </p:sp>
        <p:sp>
          <p:nvSpPr>
            <p:cNvPr id="31" name="Freeform 12">
              <a:extLst>
                <a:ext uri="{FF2B5EF4-FFF2-40B4-BE49-F238E27FC236}">
                  <a16:creationId xmlns:a16="http://schemas.microsoft.com/office/drawing/2014/main" id="{5CDFA5C2-7CC1-4739-B874-1ABBCDECF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GB"/>
            </a:p>
          </p:txBody>
        </p:sp>
      </p:grpSp>
      <p:sp>
        <p:nvSpPr>
          <p:cNvPr id="2" name="Title 1"/>
          <p:cNvSpPr>
            <a:spLocks noGrp="1"/>
          </p:cNvSpPr>
          <p:nvPr>
            <p:ph type="title"/>
          </p:nvPr>
        </p:nvSpPr>
        <p:spPr>
          <a:xfrm>
            <a:off x="4829517" y="-298222"/>
            <a:ext cx="6885889" cy="4601936"/>
          </a:xfrm>
        </p:spPr>
        <p:txBody>
          <a:bodyPr vert="horz" lIns="91440" tIns="45720" rIns="91440" bIns="45720" rtlCol="0" anchor="b">
            <a:normAutofit/>
          </a:bodyPr>
          <a:lstStyle/>
          <a:p>
            <a:pPr algn="r">
              <a:lnSpc>
                <a:spcPct val="90000"/>
              </a:lnSpc>
            </a:pPr>
            <a:r>
              <a:rPr lang="en-US" sz="6000" b="1" dirty="0">
                <a:solidFill>
                  <a:srgbClr val="7030A0"/>
                </a:solidFill>
                <a:effectLst>
                  <a:outerShdw blurRad="38100" dist="38100" dir="2700000" algn="tl">
                    <a:srgbClr val="000000">
                      <a:alpha val="43137"/>
                    </a:srgbClr>
                  </a:outerShdw>
                </a:effectLst>
              </a:rPr>
              <a:t>Key Stage 2</a:t>
            </a:r>
            <a:br>
              <a:rPr lang="en-US" sz="6000" b="1" dirty="0">
                <a:solidFill>
                  <a:srgbClr val="7030A0"/>
                </a:solidFill>
                <a:effectLst>
                  <a:outerShdw blurRad="38100" dist="38100" dir="2700000" algn="tl">
                    <a:srgbClr val="000000">
                      <a:alpha val="43137"/>
                    </a:srgbClr>
                  </a:outerShdw>
                </a:effectLst>
              </a:rPr>
            </a:br>
            <a:r>
              <a:rPr lang="en-US" sz="6000" b="1" dirty="0">
                <a:solidFill>
                  <a:srgbClr val="7030A0"/>
                </a:solidFill>
                <a:effectLst>
                  <a:outerShdw blurRad="38100" dist="38100" dir="2700000" algn="tl">
                    <a:srgbClr val="000000">
                      <a:alpha val="43137"/>
                    </a:srgbClr>
                  </a:outerShdw>
                </a:effectLst>
              </a:rPr>
              <a:t>Parent Workshop 2024-5</a:t>
            </a:r>
          </a:p>
        </p:txBody>
      </p:sp>
      <p:sp>
        <p:nvSpPr>
          <p:cNvPr id="3" name="AutoShape 2" descr="Image result for sports mark gold"/>
          <p:cNvSpPr>
            <a:spLocks noChangeAspect="1" noChangeArrowheads="1"/>
          </p:cNvSpPr>
          <p:nvPr/>
        </p:nvSpPr>
        <p:spPr bwMode="auto">
          <a:xfrm>
            <a:off x="63500" y="-136525"/>
            <a:ext cx="168592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84012EC0-B750-4C5A-B9E9-CAAB9F5D9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386" y="5759450"/>
            <a:ext cx="3505200" cy="825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8948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25F4030D-4ECB-4175-8B65-39B3EA061131}"/>
              </a:ext>
            </a:extLst>
          </p:cNvPr>
          <p:cNvPicPr>
            <a:picLocks noChangeAspect="1"/>
          </p:cNvPicPr>
          <p:nvPr/>
        </p:nvPicPr>
        <p:blipFill rotWithShape="1">
          <a:blip r:embed="rId2">
            <a:extLst>
              <a:ext uri="{28A0092B-C50C-407E-A947-70E740481C1C}">
                <a14:useLocalDpi xmlns:a14="http://schemas.microsoft.com/office/drawing/2010/main" val="0"/>
              </a:ext>
            </a:extLst>
          </a:blip>
          <a:srcRect l="4933"/>
          <a:stretch/>
        </p:blipFill>
        <p:spPr>
          <a:xfrm>
            <a:off x="121920" y="45720"/>
            <a:ext cx="1234946" cy="1554481"/>
          </a:xfrm>
          <a:prstGeom prst="rect">
            <a:avLst/>
          </a:prstGeom>
        </p:spPr>
      </p:pic>
      <p:sp>
        <p:nvSpPr>
          <p:cNvPr id="4" name="Title 3">
            <a:extLst>
              <a:ext uri="{FF2B5EF4-FFF2-40B4-BE49-F238E27FC236}">
                <a16:creationId xmlns:a16="http://schemas.microsoft.com/office/drawing/2014/main" id="{3432C446-8AD0-671E-332B-06ABC6964090}"/>
              </a:ext>
            </a:extLst>
          </p:cNvPr>
          <p:cNvSpPr>
            <a:spLocks noGrp="1"/>
          </p:cNvSpPr>
          <p:nvPr>
            <p:ph type="title"/>
          </p:nvPr>
        </p:nvSpPr>
        <p:spPr>
          <a:xfrm>
            <a:off x="1730840" y="147918"/>
            <a:ext cx="10018713" cy="1136276"/>
          </a:xfrm>
        </p:spPr>
        <p:txBody>
          <a:bodyPr>
            <a:normAutofit/>
          </a:bodyPr>
          <a:lstStyle/>
          <a:p>
            <a:r>
              <a:rPr lang="en-GB" sz="6600" b="1"/>
              <a:t>Mental Health</a:t>
            </a:r>
          </a:p>
        </p:txBody>
      </p:sp>
      <p:sp>
        <p:nvSpPr>
          <p:cNvPr id="9" name="TextBox 8">
            <a:extLst>
              <a:ext uri="{FF2B5EF4-FFF2-40B4-BE49-F238E27FC236}">
                <a16:creationId xmlns:a16="http://schemas.microsoft.com/office/drawing/2014/main" id="{0909BCE2-FFD9-1A4E-8396-ACD70CFC74A1}"/>
              </a:ext>
            </a:extLst>
          </p:cNvPr>
          <p:cNvSpPr txBox="1"/>
          <p:nvPr/>
        </p:nvSpPr>
        <p:spPr>
          <a:xfrm>
            <a:off x="1553136" y="1183341"/>
            <a:ext cx="105200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ea typeface="+mn-lt"/>
              <a:cs typeface="+mn-lt"/>
            </a:endParaRPr>
          </a:p>
        </p:txBody>
      </p:sp>
      <p:sp>
        <p:nvSpPr>
          <p:cNvPr id="2" name="TextBox 1">
            <a:extLst>
              <a:ext uri="{FF2B5EF4-FFF2-40B4-BE49-F238E27FC236}">
                <a16:creationId xmlns:a16="http://schemas.microsoft.com/office/drawing/2014/main" id="{B6B58363-BD83-44A7-B8DB-1732A7D10EB7}"/>
              </a:ext>
            </a:extLst>
          </p:cNvPr>
          <p:cNvSpPr txBox="1"/>
          <p:nvPr/>
        </p:nvSpPr>
        <p:spPr>
          <a:xfrm>
            <a:off x="1457534" y="4117553"/>
            <a:ext cx="9912033" cy="1015663"/>
          </a:xfrm>
          <a:prstGeom prst="rect">
            <a:avLst/>
          </a:prstGeom>
          <a:noFill/>
        </p:spPr>
        <p:txBody>
          <a:bodyPr wrap="square" lIns="91440" tIns="45720" rIns="91440" bIns="45720" rtlCol="0" anchor="t">
            <a:spAutoFit/>
          </a:bodyPr>
          <a:lstStyle/>
          <a:p>
            <a:endParaRPr lang="en-GB" sz="2000" dirty="0"/>
          </a:p>
          <a:p>
            <a:r>
              <a:rPr lang="en-GB" sz="4000" dirty="0"/>
              <a:t>Wellbeing toolkits and zones of regulation….</a:t>
            </a:r>
          </a:p>
        </p:txBody>
      </p:sp>
      <p:pic>
        <p:nvPicPr>
          <p:cNvPr id="12" name="Picture 11">
            <a:extLst>
              <a:ext uri="{FF2B5EF4-FFF2-40B4-BE49-F238E27FC236}">
                <a16:creationId xmlns:a16="http://schemas.microsoft.com/office/drawing/2014/main" id="{5B5982B5-9F07-400F-B9B9-B5A711835937}"/>
              </a:ext>
            </a:extLst>
          </p:cNvPr>
          <p:cNvPicPr>
            <a:picLocks noChangeAspect="1"/>
          </p:cNvPicPr>
          <p:nvPr/>
        </p:nvPicPr>
        <p:blipFill>
          <a:blip r:embed="rId3"/>
          <a:stretch>
            <a:fillRect/>
          </a:stretch>
        </p:blipFill>
        <p:spPr>
          <a:xfrm>
            <a:off x="4036675" y="5819003"/>
            <a:ext cx="7811527" cy="633145"/>
          </a:xfrm>
          <a:prstGeom prst="rect">
            <a:avLst/>
          </a:prstGeom>
        </p:spPr>
      </p:pic>
      <p:pic>
        <p:nvPicPr>
          <p:cNvPr id="11" name="Picture 10" descr="A colorful rectangular object with numbers&#10;&#10;Description automatically generated">
            <a:extLst>
              <a:ext uri="{FF2B5EF4-FFF2-40B4-BE49-F238E27FC236}">
                <a16:creationId xmlns:a16="http://schemas.microsoft.com/office/drawing/2014/main" id="{A7007235-8306-8B5E-8844-549534CC23F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187814">
            <a:off x="2128334" y="230984"/>
            <a:ext cx="1652066" cy="4384225"/>
          </a:xfrm>
          <a:prstGeom prst="rect">
            <a:avLst/>
          </a:prstGeom>
        </p:spPr>
      </p:pic>
      <p:pic>
        <p:nvPicPr>
          <p:cNvPr id="1026" name="Picture 2" descr="special needs classroom resources,special needs classroom ideas,special  needs teaching supplies,cheap sensory resources for teachers classroom -  Big Deal Toys">
            <a:extLst>
              <a:ext uri="{FF2B5EF4-FFF2-40B4-BE49-F238E27FC236}">
                <a16:creationId xmlns:a16="http://schemas.microsoft.com/office/drawing/2014/main" id="{4AC4D461-DCEE-7FDC-637B-9BFE1A2BF01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3830" y="1251487"/>
            <a:ext cx="3248608" cy="3248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0cm Medium Handy Basket">
            <a:extLst>
              <a:ext uri="{FF2B5EF4-FFF2-40B4-BE49-F238E27FC236}">
                <a16:creationId xmlns:a16="http://schemas.microsoft.com/office/drawing/2014/main" id="{57A0E01E-34FE-3793-7349-95145BB7631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2438" y="1251487"/>
            <a:ext cx="4149755" cy="311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61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81B6643-F8A6-D95E-AC63-BE034AA3E580}"/>
              </a:ext>
            </a:extLst>
          </p:cNvPr>
          <p:cNvPicPr>
            <a:picLocks noChangeAspect="1"/>
          </p:cNvPicPr>
          <p:nvPr/>
        </p:nvPicPr>
        <p:blipFill>
          <a:blip r:embed="rId2"/>
          <a:stretch>
            <a:fillRect/>
          </a:stretch>
        </p:blipFill>
        <p:spPr>
          <a:xfrm>
            <a:off x="121085" y="1248471"/>
            <a:ext cx="8703501" cy="5467525"/>
          </a:xfrm>
          <a:prstGeom prst="rect">
            <a:avLst/>
          </a:prstGeom>
          <a:ln>
            <a:noFill/>
          </a:ln>
          <a:effectLst>
            <a:outerShdw blurRad="292100" dist="139700" dir="2700000" algn="tl" rotWithShape="0">
              <a:srgbClr val="333333">
                <a:alpha val="65000"/>
              </a:srgbClr>
            </a:outerShdw>
          </a:effectLst>
        </p:spPr>
      </p:pic>
      <p:pic>
        <p:nvPicPr>
          <p:cNvPr id="6" name="Picture 5" descr="Logo&#10;&#10;Description automatically generated">
            <a:extLst>
              <a:ext uri="{FF2B5EF4-FFF2-40B4-BE49-F238E27FC236}">
                <a16:creationId xmlns:a16="http://schemas.microsoft.com/office/drawing/2014/main" id="{25F4030D-4ECB-4175-8B65-39B3EA061131}"/>
              </a:ext>
            </a:extLst>
          </p:cNvPr>
          <p:cNvPicPr>
            <a:picLocks noChangeAspect="1"/>
          </p:cNvPicPr>
          <p:nvPr/>
        </p:nvPicPr>
        <p:blipFill rotWithShape="1">
          <a:blip r:embed="rId3">
            <a:extLst>
              <a:ext uri="{28A0092B-C50C-407E-A947-70E740481C1C}">
                <a14:useLocalDpi xmlns:a14="http://schemas.microsoft.com/office/drawing/2010/main" val="0"/>
              </a:ext>
            </a:extLst>
          </a:blip>
          <a:srcRect l="4933"/>
          <a:stretch/>
        </p:blipFill>
        <p:spPr>
          <a:xfrm>
            <a:off x="121920" y="45720"/>
            <a:ext cx="1234946" cy="1554481"/>
          </a:xfrm>
          <a:prstGeom prst="rect">
            <a:avLst/>
          </a:prstGeom>
        </p:spPr>
      </p:pic>
      <p:sp>
        <p:nvSpPr>
          <p:cNvPr id="4" name="Title 3">
            <a:extLst>
              <a:ext uri="{FF2B5EF4-FFF2-40B4-BE49-F238E27FC236}">
                <a16:creationId xmlns:a16="http://schemas.microsoft.com/office/drawing/2014/main" id="{3432C446-8AD0-671E-332B-06ABC6964090}"/>
              </a:ext>
            </a:extLst>
          </p:cNvPr>
          <p:cNvSpPr>
            <a:spLocks noGrp="1"/>
          </p:cNvSpPr>
          <p:nvPr>
            <p:ph type="title"/>
          </p:nvPr>
        </p:nvSpPr>
        <p:spPr>
          <a:xfrm>
            <a:off x="1657772" y="1781"/>
            <a:ext cx="10018713" cy="1136276"/>
          </a:xfrm>
        </p:spPr>
        <p:txBody>
          <a:bodyPr>
            <a:normAutofit/>
          </a:bodyPr>
          <a:lstStyle/>
          <a:p>
            <a:pPr algn="l"/>
            <a:r>
              <a:rPr lang="en-GB" sz="6600" b="1" dirty="0"/>
              <a:t>Outdoor Learning </a:t>
            </a:r>
            <a:endParaRPr lang="en-US" dirty="0"/>
          </a:p>
        </p:txBody>
      </p:sp>
      <p:sp>
        <p:nvSpPr>
          <p:cNvPr id="9" name="TextBox 8">
            <a:extLst>
              <a:ext uri="{FF2B5EF4-FFF2-40B4-BE49-F238E27FC236}">
                <a16:creationId xmlns:a16="http://schemas.microsoft.com/office/drawing/2014/main" id="{0909BCE2-FFD9-1A4E-8396-ACD70CFC74A1}"/>
              </a:ext>
            </a:extLst>
          </p:cNvPr>
          <p:cNvSpPr txBox="1"/>
          <p:nvPr/>
        </p:nvSpPr>
        <p:spPr>
          <a:xfrm>
            <a:off x="1553136" y="1183341"/>
            <a:ext cx="105200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ea typeface="+mn-lt"/>
              <a:cs typeface="+mn-lt"/>
            </a:endParaRPr>
          </a:p>
        </p:txBody>
      </p:sp>
      <p:pic>
        <p:nvPicPr>
          <p:cNvPr id="2" name="Picture 2" descr="A picture containing map&#10;&#10;Description automatically generated">
            <a:extLst>
              <a:ext uri="{FF2B5EF4-FFF2-40B4-BE49-F238E27FC236}">
                <a16:creationId xmlns:a16="http://schemas.microsoft.com/office/drawing/2014/main" id="{81C43D93-3017-DAC9-8655-BF2C6287877F}"/>
              </a:ext>
            </a:extLst>
          </p:cNvPr>
          <p:cNvPicPr>
            <a:picLocks noChangeAspect="1"/>
          </p:cNvPicPr>
          <p:nvPr/>
        </p:nvPicPr>
        <p:blipFill>
          <a:blip r:embed="rId4"/>
          <a:stretch>
            <a:fillRect/>
          </a:stretch>
        </p:blipFill>
        <p:spPr>
          <a:xfrm>
            <a:off x="8607470" y="148160"/>
            <a:ext cx="3390376" cy="2167131"/>
          </a:xfrm>
          <a:prstGeom prst="rect">
            <a:avLst/>
          </a:prstGeom>
          <a:ln>
            <a:noFill/>
          </a:ln>
          <a:effectLst>
            <a:outerShdw blurRad="292100" dist="139700" dir="2700000" algn="tl" rotWithShape="0">
              <a:srgbClr val="333333">
                <a:alpha val="65000"/>
              </a:srgbClr>
            </a:outerShdw>
          </a:effectLst>
        </p:spPr>
      </p:pic>
      <p:pic>
        <p:nvPicPr>
          <p:cNvPr id="5" name="Picture 6" descr="Diagram&#10;&#10;Description automatically generated">
            <a:extLst>
              <a:ext uri="{FF2B5EF4-FFF2-40B4-BE49-F238E27FC236}">
                <a16:creationId xmlns:a16="http://schemas.microsoft.com/office/drawing/2014/main" id="{0CB4E287-111F-1ADD-C43B-E40D9E9D649A}"/>
              </a:ext>
            </a:extLst>
          </p:cNvPr>
          <p:cNvPicPr>
            <a:picLocks noChangeAspect="1"/>
          </p:cNvPicPr>
          <p:nvPr/>
        </p:nvPicPr>
        <p:blipFill>
          <a:blip r:embed="rId5"/>
          <a:stretch>
            <a:fillRect/>
          </a:stretch>
        </p:blipFill>
        <p:spPr>
          <a:xfrm>
            <a:off x="9058275" y="3493269"/>
            <a:ext cx="2743200" cy="301471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A727486-6FED-A6EC-5B73-1307CF607592}"/>
              </a:ext>
            </a:extLst>
          </p:cNvPr>
          <p:cNvSpPr txBox="1"/>
          <p:nvPr/>
        </p:nvSpPr>
        <p:spPr>
          <a:xfrm>
            <a:off x="8924795" y="2489547"/>
            <a:ext cx="306365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 Each cohort will have 12 hours of </a:t>
            </a:r>
            <a:r>
              <a:rPr lang="en-GB" sz="2000" b="1" i="1" dirty="0"/>
              <a:t>'Forest School'</a:t>
            </a:r>
          </a:p>
          <a:p>
            <a:r>
              <a:rPr lang="en-GB" sz="2000" dirty="0"/>
              <a:t>- T.A.P - Trust Adventure Project</a:t>
            </a:r>
          </a:p>
        </p:txBody>
      </p:sp>
    </p:spTree>
    <p:extLst>
      <p:ext uri="{BB962C8B-B14F-4D97-AF65-F5344CB8AC3E}">
        <p14:creationId xmlns:p14="http://schemas.microsoft.com/office/powerpoint/2010/main" val="2816758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D7F475F-762B-70FF-69F1-D9A8804173CB}"/>
              </a:ext>
            </a:extLst>
          </p:cNvPr>
          <p:cNvPicPr>
            <a:picLocks noChangeAspect="1"/>
          </p:cNvPicPr>
          <p:nvPr/>
        </p:nvPicPr>
        <p:blipFill>
          <a:blip r:embed="rId2"/>
          <a:stretch>
            <a:fillRect/>
          </a:stretch>
        </p:blipFill>
        <p:spPr>
          <a:xfrm>
            <a:off x="5182542" y="1414462"/>
            <a:ext cx="3372433" cy="241141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56AD4C3-A832-8F2E-F340-3A7AEE549F6A}"/>
              </a:ext>
            </a:extLst>
          </p:cNvPr>
          <p:cNvPicPr>
            <a:picLocks noChangeAspect="1"/>
          </p:cNvPicPr>
          <p:nvPr/>
        </p:nvPicPr>
        <p:blipFill>
          <a:blip r:embed="rId3"/>
          <a:stretch>
            <a:fillRect/>
          </a:stretch>
        </p:blipFill>
        <p:spPr>
          <a:xfrm>
            <a:off x="4207988" y="3238499"/>
            <a:ext cx="2521072" cy="3038475"/>
          </a:xfrm>
          <a:prstGeom prst="rect">
            <a:avLst/>
          </a:prstGeom>
          <a:ln>
            <a:noFill/>
          </a:ln>
          <a:effectLst>
            <a:outerShdw blurRad="292100" dist="139700" dir="2700000" algn="tl" rotWithShape="0">
              <a:srgbClr val="333333">
                <a:alpha val="65000"/>
              </a:srgbClr>
            </a:outerShdw>
          </a:effectLst>
        </p:spPr>
      </p:pic>
      <p:sp>
        <p:nvSpPr>
          <p:cNvPr id="5" name="Title 3">
            <a:extLst>
              <a:ext uri="{FF2B5EF4-FFF2-40B4-BE49-F238E27FC236}">
                <a16:creationId xmlns:a16="http://schemas.microsoft.com/office/drawing/2014/main" id="{149F634C-C2F3-C573-3587-1244C89E849D}"/>
              </a:ext>
            </a:extLst>
          </p:cNvPr>
          <p:cNvSpPr>
            <a:spLocks noGrp="1"/>
          </p:cNvSpPr>
          <p:nvPr>
            <p:ph type="title"/>
          </p:nvPr>
        </p:nvSpPr>
        <p:spPr>
          <a:xfrm>
            <a:off x="1657772" y="1781"/>
            <a:ext cx="10018713" cy="1136276"/>
          </a:xfrm>
        </p:spPr>
        <p:txBody>
          <a:bodyPr>
            <a:normAutofit/>
          </a:bodyPr>
          <a:lstStyle/>
          <a:p>
            <a:r>
              <a:rPr lang="en-GB" sz="6600" b="1" dirty="0"/>
              <a:t>Enriched Curriculum</a:t>
            </a:r>
            <a:endParaRPr lang="en-US" dirty="0"/>
          </a:p>
        </p:txBody>
      </p:sp>
      <p:pic>
        <p:nvPicPr>
          <p:cNvPr id="7" name="Picture 6">
            <a:extLst>
              <a:ext uri="{FF2B5EF4-FFF2-40B4-BE49-F238E27FC236}">
                <a16:creationId xmlns:a16="http://schemas.microsoft.com/office/drawing/2014/main" id="{8919B1CC-7F75-89C4-8D05-064F94AA83A9}"/>
              </a:ext>
            </a:extLst>
          </p:cNvPr>
          <p:cNvPicPr>
            <a:picLocks noChangeAspect="1"/>
          </p:cNvPicPr>
          <p:nvPr/>
        </p:nvPicPr>
        <p:blipFill>
          <a:blip r:embed="rId4"/>
          <a:stretch>
            <a:fillRect/>
          </a:stretch>
        </p:blipFill>
        <p:spPr>
          <a:xfrm>
            <a:off x="636587" y="1414462"/>
            <a:ext cx="3738955" cy="220027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45D89DA-DF79-9C2A-FA07-487C50224C83}"/>
              </a:ext>
            </a:extLst>
          </p:cNvPr>
          <p:cNvPicPr>
            <a:picLocks noChangeAspect="1"/>
          </p:cNvPicPr>
          <p:nvPr/>
        </p:nvPicPr>
        <p:blipFill>
          <a:blip r:embed="rId5"/>
          <a:stretch>
            <a:fillRect/>
          </a:stretch>
        </p:blipFill>
        <p:spPr>
          <a:xfrm>
            <a:off x="2506064" y="2471737"/>
            <a:ext cx="2353519" cy="2286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72CEF74-1361-BFF2-EFFD-6BB42AE4083B}"/>
              </a:ext>
            </a:extLst>
          </p:cNvPr>
          <p:cNvPicPr>
            <a:picLocks noChangeAspect="1"/>
          </p:cNvPicPr>
          <p:nvPr/>
        </p:nvPicPr>
        <p:blipFill>
          <a:blip r:embed="rId6"/>
          <a:stretch>
            <a:fillRect/>
          </a:stretch>
        </p:blipFill>
        <p:spPr>
          <a:xfrm>
            <a:off x="496888" y="4075113"/>
            <a:ext cx="3359396" cy="248908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ED6F7457-75C8-1594-9A35-4FD648B2F633}"/>
              </a:ext>
            </a:extLst>
          </p:cNvPr>
          <p:cNvPicPr>
            <a:picLocks noChangeAspect="1"/>
          </p:cNvPicPr>
          <p:nvPr/>
        </p:nvPicPr>
        <p:blipFill>
          <a:blip r:embed="rId7"/>
          <a:stretch>
            <a:fillRect/>
          </a:stretch>
        </p:blipFill>
        <p:spPr>
          <a:xfrm>
            <a:off x="7305675" y="3732213"/>
            <a:ext cx="3769735" cy="2544761"/>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9F2FC94-01F6-D6B5-B2DE-B31D90B7C531}"/>
              </a:ext>
            </a:extLst>
          </p:cNvPr>
          <p:cNvPicPr>
            <a:picLocks noChangeAspect="1"/>
          </p:cNvPicPr>
          <p:nvPr/>
        </p:nvPicPr>
        <p:blipFill>
          <a:blip r:embed="rId8"/>
          <a:stretch>
            <a:fillRect/>
          </a:stretch>
        </p:blipFill>
        <p:spPr>
          <a:xfrm>
            <a:off x="8877934" y="1966118"/>
            <a:ext cx="3102284" cy="2544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6598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AC3D9163-2FE5-9811-BA59-7BDA317B0625}"/>
              </a:ext>
            </a:extLst>
          </p:cNvPr>
          <p:cNvPicPr>
            <a:picLocks noChangeAspect="1"/>
          </p:cNvPicPr>
          <p:nvPr/>
        </p:nvPicPr>
        <p:blipFill rotWithShape="1">
          <a:blip r:embed="rId2">
            <a:extLst>
              <a:ext uri="{28A0092B-C50C-407E-A947-70E740481C1C}">
                <a14:useLocalDpi xmlns:a14="http://schemas.microsoft.com/office/drawing/2010/main" val="0"/>
              </a:ext>
            </a:extLst>
          </a:blip>
          <a:srcRect l="4933"/>
          <a:stretch/>
        </p:blipFill>
        <p:spPr>
          <a:xfrm>
            <a:off x="4858476" y="1109472"/>
            <a:ext cx="3548406" cy="4466535"/>
          </a:xfrm>
          <a:prstGeom prst="rect">
            <a:avLst/>
          </a:prstGeom>
        </p:spPr>
      </p:pic>
      <p:sp>
        <p:nvSpPr>
          <p:cNvPr id="2" name="Rectangle 1">
            <a:extLst>
              <a:ext uri="{FF2B5EF4-FFF2-40B4-BE49-F238E27FC236}">
                <a16:creationId xmlns:a16="http://schemas.microsoft.com/office/drawing/2014/main" id="{786D0BC2-DFEC-477B-C35F-CC16959EA24D}"/>
              </a:ext>
            </a:extLst>
          </p:cNvPr>
          <p:cNvSpPr/>
          <p:nvPr/>
        </p:nvSpPr>
        <p:spPr>
          <a:xfrm>
            <a:off x="1645791" y="84175"/>
            <a:ext cx="9952160" cy="923330"/>
          </a:xfrm>
          <a:prstGeom prst="rect">
            <a:avLst/>
          </a:prstGeom>
          <a:noFill/>
        </p:spPr>
        <p:txBody>
          <a:bodyPr wrap="squar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0000" endA="300" endPos="50000" dist="29997" dir="5400000" sy="-100000" algn="bl" rotWithShape="0"/>
                </a:effectLst>
              </a:rPr>
              <a:t>A Journey of Discovery</a:t>
            </a:r>
          </a:p>
        </p:txBody>
      </p:sp>
      <p:sp>
        <p:nvSpPr>
          <p:cNvPr id="4" name="Rectangle 3">
            <a:extLst>
              <a:ext uri="{FF2B5EF4-FFF2-40B4-BE49-F238E27FC236}">
                <a16:creationId xmlns:a16="http://schemas.microsoft.com/office/drawing/2014/main" id="{DED9B47C-2C18-33FE-A202-3CFDF4907D5E}"/>
              </a:ext>
            </a:extLst>
          </p:cNvPr>
          <p:cNvSpPr/>
          <p:nvPr/>
        </p:nvSpPr>
        <p:spPr>
          <a:xfrm>
            <a:off x="1784428" y="5406421"/>
            <a:ext cx="9442970"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 Kind. Be Ready. Be Curious. </a:t>
            </a:r>
          </a:p>
        </p:txBody>
      </p:sp>
    </p:spTree>
    <p:extLst>
      <p:ext uri="{BB962C8B-B14F-4D97-AF65-F5344CB8AC3E}">
        <p14:creationId xmlns:p14="http://schemas.microsoft.com/office/powerpoint/2010/main" val="2838484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text, person, indoor, child&#10;&#10;Description automatically generated">
            <a:extLst>
              <a:ext uri="{FF2B5EF4-FFF2-40B4-BE49-F238E27FC236}">
                <a16:creationId xmlns:a16="http://schemas.microsoft.com/office/drawing/2014/main" id="{99C0F850-0D98-991B-B00F-65BB69F4A3CA}"/>
              </a:ext>
            </a:extLst>
          </p:cNvPr>
          <p:cNvPicPr>
            <a:picLocks noChangeAspect="1"/>
          </p:cNvPicPr>
          <p:nvPr/>
        </p:nvPicPr>
        <p:blipFill>
          <a:blip r:embed="rId2"/>
          <a:stretch>
            <a:fillRect/>
          </a:stretch>
        </p:blipFill>
        <p:spPr>
          <a:xfrm>
            <a:off x="2293471" y="4187781"/>
            <a:ext cx="2743200" cy="1856767"/>
          </a:xfrm>
          <a:prstGeom prst="rect">
            <a:avLst/>
          </a:prstGeom>
          <a:ln>
            <a:noFill/>
          </a:ln>
          <a:effectLst>
            <a:outerShdw blurRad="292100" dist="139700" dir="2700000" algn="tl" rotWithShape="0">
              <a:srgbClr val="333333">
                <a:alpha val="65000"/>
              </a:srgbClr>
            </a:outerShdw>
          </a:effectLst>
        </p:spPr>
      </p:pic>
      <p:pic>
        <p:nvPicPr>
          <p:cNvPr id="6" name="Picture 5" descr="Logo&#10;&#10;Description automatically generated">
            <a:extLst>
              <a:ext uri="{FF2B5EF4-FFF2-40B4-BE49-F238E27FC236}">
                <a16:creationId xmlns:a16="http://schemas.microsoft.com/office/drawing/2014/main" id="{25F4030D-4ECB-4175-8B65-39B3EA061131}"/>
              </a:ext>
            </a:extLst>
          </p:cNvPr>
          <p:cNvPicPr>
            <a:picLocks noChangeAspect="1"/>
          </p:cNvPicPr>
          <p:nvPr/>
        </p:nvPicPr>
        <p:blipFill rotWithShape="1">
          <a:blip r:embed="rId3">
            <a:extLst>
              <a:ext uri="{28A0092B-C50C-407E-A947-70E740481C1C}">
                <a14:useLocalDpi xmlns:a14="http://schemas.microsoft.com/office/drawing/2010/main" val="0"/>
              </a:ext>
            </a:extLst>
          </a:blip>
          <a:srcRect l="4933"/>
          <a:stretch/>
        </p:blipFill>
        <p:spPr>
          <a:xfrm>
            <a:off x="121920" y="45720"/>
            <a:ext cx="1234946" cy="1554481"/>
          </a:xfrm>
          <a:prstGeom prst="rect">
            <a:avLst/>
          </a:prstGeom>
        </p:spPr>
      </p:pic>
      <p:sp>
        <p:nvSpPr>
          <p:cNvPr id="4" name="Title 3">
            <a:extLst>
              <a:ext uri="{FF2B5EF4-FFF2-40B4-BE49-F238E27FC236}">
                <a16:creationId xmlns:a16="http://schemas.microsoft.com/office/drawing/2014/main" id="{3432C446-8AD0-671E-332B-06ABC6964090}"/>
              </a:ext>
            </a:extLst>
          </p:cNvPr>
          <p:cNvSpPr>
            <a:spLocks noGrp="1"/>
          </p:cNvSpPr>
          <p:nvPr>
            <p:ph type="title"/>
          </p:nvPr>
        </p:nvSpPr>
        <p:spPr>
          <a:xfrm>
            <a:off x="1697222" y="2242"/>
            <a:ext cx="10018713" cy="1136276"/>
          </a:xfrm>
        </p:spPr>
        <p:txBody>
          <a:bodyPr>
            <a:normAutofit/>
          </a:bodyPr>
          <a:lstStyle/>
          <a:p>
            <a:r>
              <a:rPr lang="en-GB" sz="6600" b="1"/>
              <a:t>A Creative Curriculum</a:t>
            </a:r>
            <a:endParaRPr lang="en-US" sz="6600" b="1"/>
          </a:p>
        </p:txBody>
      </p:sp>
      <p:pic>
        <p:nvPicPr>
          <p:cNvPr id="7" name="Picture 7" descr="A picture containing text, clipart&#10;&#10;Description automatically generated">
            <a:extLst>
              <a:ext uri="{FF2B5EF4-FFF2-40B4-BE49-F238E27FC236}">
                <a16:creationId xmlns:a16="http://schemas.microsoft.com/office/drawing/2014/main" id="{B783F0D2-5ED5-757B-5217-EC00ADBA4B0C}"/>
              </a:ext>
            </a:extLst>
          </p:cNvPr>
          <p:cNvPicPr>
            <a:picLocks noChangeAspect="1"/>
          </p:cNvPicPr>
          <p:nvPr/>
        </p:nvPicPr>
        <p:blipFill>
          <a:blip r:embed="rId4"/>
          <a:stretch>
            <a:fillRect/>
          </a:stretch>
        </p:blipFill>
        <p:spPr>
          <a:xfrm>
            <a:off x="127348" y="5116165"/>
            <a:ext cx="2438400" cy="1552575"/>
          </a:xfrm>
          <a:prstGeom prst="rect">
            <a:avLst/>
          </a:prstGeom>
        </p:spPr>
      </p:pic>
      <p:sp>
        <p:nvSpPr>
          <p:cNvPr id="9" name="TextBox 8">
            <a:extLst>
              <a:ext uri="{FF2B5EF4-FFF2-40B4-BE49-F238E27FC236}">
                <a16:creationId xmlns:a16="http://schemas.microsoft.com/office/drawing/2014/main" id="{0909BCE2-FFD9-1A4E-8396-ACD70CFC74A1}"/>
              </a:ext>
            </a:extLst>
          </p:cNvPr>
          <p:cNvSpPr txBox="1"/>
          <p:nvPr/>
        </p:nvSpPr>
        <p:spPr>
          <a:xfrm>
            <a:off x="1474695" y="1060077"/>
            <a:ext cx="1072178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12529"/>
                </a:solidFill>
                <a:latin typeface="Source Sans Pro"/>
                <a:ea typeface="Source Sans Pro"/>
              </a:rPr>
              <a:t>Our vision and ethos at Errington Primary School is based upon equality of opportunity.  We believe that all children should be given every opportunity to thrive in all aspects of their school life and beyond.  We provide experiences that are diverse and relevant for 21st century learners. </a:t>
            </a:r>
          </a:p>
          <a:p>
            <a:r>
              <a:rPr lang="en-US" sz="2400" b="1">
                <a:solidFill>
                  <a:srgbClr val="212529"/>
                </a:solidFill>
                <a:latin typeface="Source Sans Pro"/>
                <a:ea typeface="Source Sans Pro"/>
              </a:rPr>
              <a:t>We think creatively with pupil voice at the core of what we do, listening to children’s interests so that learning is relevant and built upon pupil's previous learning. Our curriculum is central to all we do, planning real hands-on experiences that brings learning alive and inspires curiosity.</a:t>
            </a:r>
          </a:p>
        </p:txBody>
      </p:sp>
      <p:pic>
        <p:nvPicPr>
          <p:cNvPr id="10" name="Picture 10">
            <a:extLst>
              <a:ext uri="{FF2B5EF4-FFF2-40B4-BE49-F238E27FC236}">
                <a16:creationId xmlns:a16="http://schemas.microsoft.com/office/drawing/2014/main" id="{9F408391-9918-4AE8-86DB-3401A1A12A2A}"/>
              </a:ext>
            </a:extLst>
          </p:cNvPr>
          <p:cNvPicPr>
            <a:picLocks noChangeAspect="1"/>
          </p:cNvPicPr>
          <p:nvPr/>
        </p:nvPicPr>
        <p:blipFill>
          <a:blip r:embed="rId5"/>
          <a:stretch>
            <a:fillRect/>
          </a:stretch>
        </p:blipFill>
        <p:spPr>
          <a:xfrm>
            <a:off x="7763835" y="4280254"/>
            <a:ext cx="4300817" cy="2064162"/>
          </a:xfrm>
          <a:prstGeom prst="rect">
            <a:avLst/>
          </a:prstGeom>
          <a:ln>
            <a:noFill/>
          </a:ln>
          <a:effectLst>
            <a:outerShdw blurRad="292100" dist="139700" dir="2700000" algn="tl" rotWithShape="0">
              <a:srgbClr val="333333">
                <a:alpha val="65000"/>
              </a:srgbClr>
            </a:outerShdw>
          </a:effectLst>
        </p:spPr>
      </p:pic>
      <p:pic>
        <p:nvPicPr>
          <p:cNvPr id="11" name="Picture 11">
            <a:extLst>
              <a:ext uri="{FF2B5EF4-FFF2-40B4-BE49-F238E27FC236}">
                <a16:creationId xmlns:a16="http://schemas.microsoft.com/office/drawing/2014/main" id="{D57708CF-E7B4-2224-1792-3F9679A53E44}"/>
              </a:ext>
            </a:extLst>
          </p:cNvPr>
          <p:cNvPicPr>
            <a:picLocks noChangeAspect="1"/>
          </p:cNvPicPr>
          <p:nvPr/>
        </p:nvPicPr>
        <p:blipFill>
          <a:blip r:embed="rId6"/>
          <a:stretch>
            <a:fillRect/>
          </a:stretch>
        </p:blipFill>
        <p:spPr>
          <a:xfrm>
            <a:off x="5245100" y="4736442"/>
            <a:ext cx="2350995" cy="1756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6874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135" y="188112"/>
            <a:ext cx="10636138" cy="796119"/>
          </a:xfrm>
        </p:spPr>
        <p:txBody>
          <a:bodyPr>
            <a:normAutofit/>
          </a:bodyPr>
          <a:lstStyle/>
          <a:p>
            <a:r>
              <a:rPr lang="en-GB" b="1"/>
              <a:t>Topic-based approach/ The Wider Curriculum</a:t>
            </a:r>
          </a:p>
        </p:txBody>
      </p:sp>
      <p:sp>
        <p:nvSpPr>
          <p:cNvPr id="6" name="Title 1">
            <a:extLst>
              <a:ext uri="{FF2B5EF4-FFF2-40B4-BE49-F238E27FC236}">
                <a16:creationId xmlns:a16="http://schemas.microsoft.com/office/drawing/2014/main" id="{1935B391-24EB-F86C-2797-2AB80667EB0D}"/>
              </a:ext>
            </a:extLst>
          </p:cNvPr>
          <p:cNvSpPr txBox="1">
            <a:spLocks/>
          </p:cNvSpPr>
          <p:nvPr/>
        </p:nvSpPr>
        <p:spPr>
          <a:xfrm>
            <a:off x="1972885" y="1238251"/>
            <a:ext cx="8596668" cy="298686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a:p>
        </p:txBody>
      </p:sp>
      <p:pic>
        <p:nvPicPr>
          <p:cNvPr id="8" name="Picture 7" descr="Logo&#10;&#10;Description automatically generated">
            <a:extLst>
              <a:ext uri="{FF2B5EF4-FFF2-40B4-BE49-F238E27FC236}">
                <a16:creationId xmlns:a16="http://schemas.microsoft.com/office/drawing/2014/main" id="{1F0342C6-E50A-9A28-6515-E1D4E8DB9C2E}"/>
              </a:ext>
            </a:extLst>
          </p:cNvPr>
          <p:cNvPicPr>
            <a:picLocks noChangeAspect="1"/>
          </p:cNvPicPr>
          <p:nvPr/>
        </p:nvPicPr>
        <p:blipFill rotWithShape="1">
          <a:blip r:embed="rId3">
            <a:extLst>
              <a:ext uri="{28A0092B-C50C-407E-A947-70E740481C1C}">
                <a14:useLocalDpi xmlns:a14="http://schemas.microsoft.com/office/drawing/2010/main" val="0"/>
              </a:ext>
            </a:extLst>
          </a:blip>
          <a:srcRect l="4933"/>
          <a:stretch/>
        </p:blipFill>
        <p:spPr>
          <a:xfrm>
            <a:off x="121920" y="45720"/>
            <a:ext cx="1234946" cy="1554481"/>
          </a:xfrm>
          <a:prstGeom prst="rect">
            <a:avLst/>
          </a:prstGeom>
        </p:spPr>
      </p:pic>
      <p:sp>
        <p:nvSpPr>
          <p:cNvPr id="3" name="TextBox 2">
            <a:extLst>
              <a:ext uri="{FF2B5EF4-FFF2-40B4-BE49-F238E27FC236}">
                <a16:creationId xmlns:a16="http://schemas.microsoft.com/office/drawing/2014/main" id="{278814A6-5A8E-3131-DDBD-1DF631554755}"/>
              </a:ext>
            </a:extLst>
          </p:cNvPr>
          <p:cNvSpPr txBox="1"/>
          <p:nvPr/>
        </p:nvSpPr>
        <p:spPr>
          <a:xfrm>
            <a:off x="1356866" y="1238251"/>
            <a:ext cx="1061543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400" b="1" dirty="0"/>
              <a:t>We aim to teach the majority of our curriculum through topics where possible. Each subject is planned in order to deliver a progressive approach with linear threads which allow skills and knowledge to develop as children move through school. We aim to provide children with a variety of rich experiences through visits, visitors, investigations and a creative approach to embed learning and develop curious and enquiring young people.</a:t>
            </a:r>
          </a:p>
          <a:p>
            <a:pPr algn="just"/>
            <a:r>
              <a:rPr lang="en-GB" sz="2400" b="1" dirty="0"/>
              <a:t>Each year group has the opportunity to learn a musical instrument, take part in sports festivals, participate in swimming lessons, learn French and much more!</a:t>
            </a:r>
          </a:p>
        </p:txBody>
      </p:sp>
      <p:sp>
        <p:nvSpPr>
          <p:cNvPr id="4" name="AutoShape 2">
            <a:extLst>
              <a:ext uri="{FF2B5EF4-FFF2-40B4-BE49-F238E27FC236}">
                <a16:creationId xmlns:a16="http://schemas.microsoft.com/office/drawing/2014/main" id="{647D0466-E84B-EF80-3D4D-4AB941B217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a:extLst>
              <a:ext uri="{FF2B5EF4-FFF2-40B4-BE49-F238E27FC236}">
                <a16:creationId xmlns:a16="http://schemas.microsoft.com/office/drawing/2014/main" id="{7D6EA9B8-92E5-0F0E-72C6-316FE132CDA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CBFAB29B-03AB-7DC0-D7E1-DB0A05BBFF5C}"/>
              </a:ext>
            </a:extLst>
          </p:cNvPr>
          <p:cNvPicPr>
            <a:picLocks noChangeAspect="1"/>
          </p:cNvPicPr>
          <p:nvPr/>
        </p:nvPicPr>
        <p:blipFill>
          <a:blip r:embed="rId4"/>
          <a:stretch>
            <a:fillRect/>
          </a:stretch>
        </p:blipFill>
        <p:spPr>
          <a:xfrm>
            <a:off x="871537" y="4539259"/>
            <a:ext cx="3323273" cy="206038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57DC1BE-0D53-CD01-CF47-F5A597913DB5}"/>
              </a:ext>
            </a:extLst>
          </p:cNvPr>
          <p:cNvPicPr>
            <a:picLocks noChangeAspect="1"/>
          </p:cNvPicPr>
          <p:nvPr/>
        </p:nvPicPr>
        <p:blipFill rotWithShape="1">
          <a:blip r:embed="rId5"/>
          <a:srcRect t="10477" b="6928"/>
          <a:stretch/>
        </p:blipFill>
        <p:spPr>
          <a:xfrm>
            <a:off x="4540567" y="4524374"/>
            <a:ext cx="3323273" cy="219074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898228E-B6D2-ADB7-43CB-03B229855B7E}"/>
              </a:ext>
            </a:extLst>
          </p:cNvPr>
          <p:cNvPicPr>
            <a:picLocks noChangeAspect="1"/>
          </p:cNvPicPr>
          <p:nvPr/>
        </p:nvPicPr>
        <p:blipFill rotWithShape="1">
          <a:blip r:embed="rId6"/>
          <a:srcRect t="9407" b="4840"/>
          <a:stretch/>
        </p:blipFill>
        <p:spPr>
          <a:xfrm>
            <a:off x="8065769" y="4524373"/>
            <a:ext cx="3586163" cy="2190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340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25F4030D-4ECB-4175-8B65-39B3EA061131}"/>
              </a:ext>
            </a:extLst>
          </p:cNvPr>
          <p:cNvPicPr>
            <a:picLocks noChangeAspect="1"/>
          </p:cNvPicPr>
          <p:nvPr/>
        </p:nvPicPr>
        <p:blipFill rotWithShape="1">
          <a:blip r:embed="rId3">
            <a:extLst>
              <a:ext uri="{28A0092B-C50C-407E-A947-70E740481C1C}">
                <a14:useLocalDpi xmlns:a14="http://schemas.microsoft.com/office/drawing/2010/main" val="0"/>
              </a:ext>
            </a:extLst>
          </a:blip>
          <a:srcRect l="4933"/>
          <a:stretch/>
        </p:blipFill>
        <p:spPr>
          <a:xfrm>
            <a:off x="121920" y="45720"/>
            <a:ext cx="1234946" cy="1554481"/>
          </a:xfrm>
          <a:prstGeom prst="rect">
            <a:avLst/>
          </a:prstGeom>
        </p:spPr>
      </p:pic>
      <p:sp>
        <p:nvSpPr>
          <p:cNvPr id="4" name="Title 3">
            <a:extLst>
              <a:ext uri="{FF2B5EF4-FFF2-40B4-BE49-F238E27FC236}">
                <a16:creationId xmlns:a16="http://schemas.microsoft.com/office/drawing/2014/main" id="{3432C446-8AD0-671E-332B-06ABC6964090}"/>
              </a:ext>
            </a:extLst>
          </p:cNvPr>
          <p:cNvSpPr>
            <a:spLocks noGrp="1"/>
          </p:cNvSpPr>
          <p:nvPr>
            <p:ph type="title"/>
          </p:nvPr>
        </p:nvSpPr>
        <p:spPr>
          <a:xfrm>
            <a:off x="1730840" y="147918"/>
            <a:ext cx="10018713" cy="1136276"/>
          </a:xfrm>
        </p:spPr>
        <p:txBody>
          <a:bodyPr>
            <a:normAutofit/>
          </a:bodyPr>
          <a:lstStyle/>
          <a:p>
            <a:r>
              <a:rPr lang="en-GB" sz="6600" b="1"/>
              <a:t>A Love of Reading</a:t>
            </a:r>
          </a:p>
        </p:txBody>
      </p:sp>
      <p:sp>
        <p:nvSpPr>
          <p:cNvPr id="9" name="TextBox 8">
            <a:extLst>
              <a:ext uri="{FF2B5EF4-FFF2-40B4-BE49-F238E27FC236}">
                <a16:creationId xmlns:a16="http://schemas.microsoft.com/office/drawing/2014/main" id="{0909BCE2-FFD9-1A4E-8396-ACD70CFC74A1}"/>
              </a:ext>
            </a:extLst>
          </p:cNvPr>
          <p:cNvSpPr txBox="1"/>
          <p:nvPr/>
        </p:nvSpPr>
        <p:spPr>
          <a:xfrm>
            <a:off x="1553136" y="1183341"/>
            <a:ext cx="1052008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At Errington we wish to instill in the children a passion for reading by providing them with access to quality classic and contemporary texts covering a range of genres.  Reading should be at the heart of the whole curriculum and every opportunity to use quality books as a stimulating starting point and throughout the learning process will be explored.</a:t>
            </a:r>
            <a:endParaRPr lang="en-US" b="1">
              <a:ea typeface="+mn-lt"/>
              <a:cs typeface="+mn-lt"/>
            </a:endParaRPr>
          </a:p>
        </p:txBody>
      </p:sp>
      <p:pic>
        <p:nvPicPr>
          <p:cNvPr id="2" name="Picture 2">
            <a:extLst>
              <a:ext uri="{FF2B5EF4-FFF2-40B4-BE49-F238E27FC236}">
                <a16:creationId xmlns:a16="http://schemas.microsoft.com/office/drawing/2014/main" id="{6C9999C9-1F51-3F91-4656-BAAE726EDD23}"/>
              </a:ext>
            </a:extLst>
          </p:cNvPr>
          <p:cNvPicPr>
            <a:picLocks noChangeAspect="1"/>
          </p:cNvPicPr>
          <p:nvPr/>
        </p:nvPicPr>
        <p:blipFill>
          <a:blip r:embed="rId4"/>
          <a:stretch>
            <a:fillRect/>
          </a:stretch>
        </p:blipFill>
        <p:spPr>
          <a:xfrm>
            <a:off x="694766" y="3304895"/>
            <a:ext cx="3059204" cy="898150"/>
          </a:xfrm>
          <a:prstGeom prst="rect">
            <a:avLst/>
          </a:prstGeom>
        </p:spPr>
      </p:pic>
      <p:pic>
        <p:nvPicPr>
          <p:cNvPr id="3" name="Picture 4" descr="Logo, company name&#10;&#10;Description automatically generated">
            <a:extLst>
              <a:ext uri="{FF2B5EF4-FFF2-40B4-BE49-F238E27FC236}">
                <a16:creationId xmlns:a16="http://schemas.microsoft.com/office/drawing/2014/main" id="{6CB16417-7EA6-0244-31FB-055F32BDB80C}"/>
              </a:ext>
            </a:extLst>
          </p:cNvPr>
          <p:cNvPicPr>
            <a:picLocks noChangeAspect="1"/>
          </p:cNvPicPr>
          <p:nvPr/>
        </p:nvPicPr>
        <p:blipFill>
          <a:blip r:embed="rId5"/>
          <a:stretch>
            <a:fillRect/>
          </a:stretch>
        </p:blipFill>
        <p:spPr>
          <a:xfrm>
            <a:off x="8041342" y="3043626"/>
            <a:ext cx="3639670" cy="1297425"/>
          </a:xfrm>
          <a:prstGeom prst="rect">
            <a:avLst/>
          </a:prstGeom>
        </p:spPr>
      </p:pic>
      <p:pic>
        <p:nvPicPr>
          <p:cNvPr id="5" name="Picture 7" descr="Text&#10;&#10;Description automatically generated">
            <a:extLst>
              <a:ext uri="{FF2B5EF4-FFF2-40B4-BE49-F238E27FC236}">
                <a16:creationId xmlns:a16="http://schemas.microsoft.com/office/drawing/2014/main" id="{6199EC50-63C5-8DEB-28F3-63BD1C9B8673}"/>
              </a:ext>
            </a:extLst>
          </p:cNvPr>
          <p:cNvPicPr>
            <a:picLocks noChangeAspect="1"/>
          </p:cNvPicPr>
          <p:nvPr/>
        </p:nvPicPr>
        <p:blipFill>
          <a:blip r:embed="rId6"/>
          <a:stretch>
            <a:fillRect/>
          </a:stretch>
        </p:blipFill>
        <p:spPr>
          <a:xfrm>
            <a:off x="1899677" y="4657445"/>
            <a:ext cx="2632822" cy="770404"/>
          </a:xfrm>
          <a:prstGeom prst="rect">
            <a:avLst/>
          </a:prstGeom>
        </p:spPr>
      </p:pic>
      <p:pic>
        <p:nvPicPr>
          <p:cNvPr id="8" name="Picture 9" descr="A picture containing text, clipart&#10;&#10;Description automatically generated">
            <a:extLst>
              <a:ext uri="{FF2B5EF4-FFF2-40B4-BE49-F238E27FC236}">
                <a16:creationId xmlns:a16="http://schemas.microsoft.com/office/drawing/2014/main" id="{F8C9F645-27DB-9B4C-B162-22F1CBFC9E1B}"/>
              </a:ext>
            </a:extLst>
          </p:cNvPr>
          <p:cNvPicPr>
            <a:picLocks noChangeAspect="1"/>
          </p:cNvPicPr>
          <p:nvPr/>
        </p:nvPicPr>
        <p:blipFill>
          <a:blip r:embed="rId7"/>
          <a:stretch>
            <a:fillRect/>
          </a:stretch>
        </p:blipFill>
        <p:spPr>
          <a:xfrm>
            <a:off x="8108576" y="4569560"/>
            <a:ext cx="2743200" cy="856527"/>
          </a:xfrm>
          <a:prstGeom prst="rect">
            <a:avLst/>
          </a:prstGeom>
          <a:ln>
            <a:noFill/>
          </a:ln>
          <a:effectLst>
            <a:outerShdw blurRad="292100" dist="139700" dir="2700000" algn="tl" rotWithShape="0">
              <a:srgbClr val="333333">
                <a:alpha val="65000"/>
              </a:srgbClr>
            </a:outerShdw>
          </a:effectLst>
        </p:spPr>
      </p:pic>
      <p:pic>
        <p:nvPicPr>
          <p:cNvPr id="10" name="Picture 10" descr="Logo, company name&#10;&#10;Description automatically generated">
            <a:extLst>
              <a:ext uri="{FF2B5EF4-FFF2-40B4-BE49-F238E27FC236}">
                <a16:creationId xmlns:a16="http://schemas.microsoft.com/office/drawing/2014/main" id="{28418CB9-921E-990E-03D7-E50EC2317D43}"/>
              </a:ext>
            </a:extLst>
          </p:cNvPr>
          <p:cNvPicPr>
            <a:picLocks noChangeAspect="1"/>
          </p:cNvPicPr>
          <p:nvPr/>
        </p:nvPicPr>
        <p:blipFill>
          <a:blip r:embed="rId8"/>
          <a:stretch>
            <a:fillRect/>
          </a:stretch>
        </p:blipFill>
        <p:spPr>
          <a:xfrm>
            <a:off x="4466665" y="3200274"/>
            <a:ext cx="2743200" cy="1600453"/>
          </a:xfrm>
          <a:prstGeom prst="rect">
            <a:avLst/>
          </a:prstGeom>
        </p:spPr>
      </p:pic>
      <p:sp>
        <p:nvSpPr>
          <p:cNvPr id="12" name="TextBox 11">
            <a:extLst>
              <a:ext uri="{FF2B5EF4-FFF2-40B4-BE49-F238E27FC236}">
                <a16:creationId xmlns:a16="http://schemas.microsoft.com/office/drawing/2014/main" id="{2DF8F69F-87A5-BBF7-7457-1495AB6EA423}"/>
              </a:ext>
            </a:extLst>
          </p:cNvPr>
          <p:cNvSpPr txBox="1"/>
          <p:nvPr/>
        </p:nvSpPr>
        <p:spPr>
          <a:xfrm>
            <a:off x="1347507" y="5644962"/>
            <a:ext cx="101651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rPr>
              <a:t>Children are expected to read at home each night. This can be a mixture of Accelerated Reading books from school, books from home, comics, magazines, encyclopaedias etc. Please records this in your reading record to collect golden tickets.</a:t>
            </a:r>
          </a:p>
        </p:txBody>
      </p:sp>
      <p:pic>
        <p:nvPicPr>
          <p:cNvPr id="1026" name="Picture 2" descr="George Mitchell School Phonics : George Mitchell School">
            <a:extLst>
              <a:ext uri="{FF2B5EF4-FFF2-40B4-BE49-F238E27FC236}">
                <a16:creationId xmlns:a16="http://schemas.microsoft.com/office/drawing/2014/main" id="{D75A4E13-9DD9-446C-839F-351C398E21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87982" y="5127128"/>
            <a:ext cx="1556217" cy="51607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752225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25F4030D-4ECB-4175-8B65-39B3EA061131}"/>
              </a:ext>
            </a:extLst>
          </p:cNvPr>
          <p:cNvPicPr>
            <a:picLocks noChangeAspect="1"/>
          </p:cNvPicPr>
          <p:nvPr/>
        </p:nvPicPr>
        <p:blipFill rotWithShape="1">
          <a:blip r:embed="rId2">
            <a:extLst>
              <a:ext uri="{28A0092B-C50C-407E-A947-70E740481C1C}">
                <a14:useLocalDpi xmlns:a14="http://schemas.microsoft.com/office/drawing/2010/main" val="0"/>
              </a:ext>
            </a:extLst>
          </a:blip>
          <a:srcRect l="4933"/>
          <a:stretch/>
        </p:blipFill>
        <p:spPr>
          <a:xfrm>
            <a:off x="121920" y="45720"/>
            <a:ext cx="1234946" cy="1554481"/>
          </a:xfrm>
          <a:prstGeom prst="rect">
            <a:avLst/>
          </a:prstGeom>
        </p:spPr>
      </p:pic>
      <p:sp>
        <p:nvSpPr>
          <p:cNvPr id="4" name="Title 3">
            <a:extLst>
              <a:ext uri="{FF2B5EF4-FFF2-40B4-BE49-F238E27FC236}">
                <a16:creationId xmlns:a16="http://schemas.microsoft.com/office/drawing/2014/main" id="{3432C446-8AD0-671E-332B-06ABC6964090}"/>
              </a:ext>
            </a:extLst>
          </p:cNvPr>
          <p:cNvSpPr>
            <a:spLocks noGrp="1"/>
          </p:cNvSpPr>
          <p:nvPr>
            <p:ph type="title"/>
          </p:nvPr>
        </p:nvSpPr>
        <p:spPr>
          <a:xfrm>
            <a:off x="1730840" y="147918"/>
            <a:ext cx="10018713" cy="1136276"/>
          </a:xfrm>
        </p:spPr>
        <p:txBody>
          <a:bodyPr>
            <a:normAutofit/>
          </a:bodyPr>
          <a:lstStyle/>
          <a:p>
            <a:r>
              <a:rPr lang="en-GB" sz="4200" b="1"/>
              <a:t>A </a:t>
            </a:r>
            <a:r>
              <a:rPr lang="en-GB" sz="4200" b="1" err="1"/>
              <a:t>Grammasaurus</a:t>
            </a:r>
            <a:r>
              <a:rPr lang="en-GB" sz="4200" b="1"/>
              <a:t> Approach to Writing</a:t>
            </a:r>
          </a:p>
        </p:txBody>
      </p:sp>
      <p:sp>
        <p:nvSpPr>
          <p:cNvPr id="9" name="TextBox 8">
            <a:extLst>
              <a:ext uri="{FF2B5EF4-FFF2-40B4-BE49-F238E27FC236}">
                <a16:creationId xmlns:a16="http://schemas.microsoft.com/office/drawing/2014/main" id="{0909BCE2-FFD9-1A4E-8396-ACD70CFC74A1}"/>
              </a:ext>
            </a:extLst>
          </p:cNvPr>
          <p:cNvSpPr txBox="1"/>
          <p:nvPr/>
        </p:nvSpPr>
        <p:spPr>
          <a:xfrm>
            <a:off x="2446104" y="1183341"/>
            <a:ext cx="962711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ea typeface="+mn-lt"/>
                <a:cs typeface="+mn-lt"/>
              </a:rPr>
              <a:t>This is a progressive approach which incorporates the grammar which is appropriate to text types that children are required to write.</a:t>
            </a:r>
          </a:p>
          <a:p>
            <a:endParaRPr lang="en-US" sz="2200" b="1" dirty="0">
              <a:ea typeface="+mn-lt"/>
              <a:cs typeface="+mn-lt"/>
            </a:endParaRPr>
          </a:p>
          <a:p>
            <a:r>
              <a:rPr lang="en-US" sz="2200" b="1" dirty="0">
                <a:ea typeface="+mn-lt"/>
                <a:cs typeface="+mn-lt"/>
              </a:rPr>
              <a:t>Each genre will take between 2-3 weeks and will start off with children doing a ‘cold write’ . Teachers then </a:t>
            </a:r>
            <a:r>
              <a:rPr lang="en-US" sz="2200" b="1" dirty="0" err="1">
                <a:ea typeface="+mn-lt"/>
                <a:cs typeface="+mn-lt"/>
              </a:rPr>
              <a:t>prioritise</a:t>
            </a:r>
            <a:r>
              <a:rPr lang="en-US" sz="2200" b="1" dirty="0">
                <a:ea typeface="+mn-lt"/>
                <a:cs typeface="+mn-lt"/>
              </a:rPr>
              <a:t> elements of writing that need to be revised, introduced or modelled. </a:t>
            </a:r>
          </a:p>
          <a:p>
            <a:endParaRPr lang="en-US" sz="2200" b="1" dirty="0">
              <a:ea typeface="+mn-lt"/>
              <a:cs typeface="+mn-lt"/>
            </a:endParaRPr>
          </a:p>
          <a:p>
            <a:r>
              <a:rPr lang="en-US" sz="2200" b="1" dirty="0">
                <a:ea typeface="+mn-lt"/>
                <a:cs typeface="+mn-lt"/>
              </a:rPr>
              <a:t>Each unit comes with a checklist of specific language features, </a:t>
            </a:r>
            <a:r>
              <a:rPr lang="en-US" sz="2200" b="1" dirty="0" err="1">
                <a:ea typeface="+mn-lt"/>
                <a:cs typeface="+mn-lt"/>
              </a:rPr>
              <a:t>organisation</a:t>
            </a:r>
            <a:r>
              <a:rPr lang="en-US" sz="2200" b="1" dirty="0">
                <a:ea typeface="+mn-lt"/>
                <a:cs typeface="+mn-lt"/>
              </a:rPr>
              <a:t>, grammar elements and punctuation. </a:t>
            </a:r>
          </a:p>
          <a:p>
            <a:endParaRPr lang="en-US" sz="2200" b="1" dirty="0">
              <a:ea typeface="+mn-lt"/>
              <a:cs typeface="+mn-lt"/>
            </a:endParaRPr>
          </a:p>
          <a:p>
            <a:r>
              <a:rPr lang="en-US" sz="2200" b="1" dirty="0">
                <a:ea typeface="+mn-lt"/>
                <a:cs typeface="+mn-lt"/>
              </a:rPr>
              <a:t>Children will discuss purpose and audience and appropriate language features. </a:t>
            </a:r>
          </a:p>
          <a:p>
            <a:endParaRPr lang="en-US" sz="2200" b="1" dirty="0">
              <a:ea typeface="+mn-lt"/>
              <a:cs typeface="+mn-lt"/>
            </a:endParaRPr>
          </a:p>
          <a:p>
            <a:r>
              <a:rPr lang="en-US" sz="2200" b="1" dirty="0">
                <a:ea typeface="+mn-lt"/>
                <a:cs typeface="+mn-lt"/>
              </a:rPr>
              <a:t>Ideas will be modelled either verbally or written and this will feed into a final piece of writing. Each year builds on previous knowledge.</a:t>
            </a:r>
            <a:endParaRPr lang="en-US" sz="2200" b="1" dirty="0"/>
          </a:p>
        </p:txBody>
      </p:sp>
      <p:pic>
        <p:nvPicPr>
          <p:cNvPr id="2" name="Picture 2" descr="A picture containing text, clipart&#10;&#10;Description automatically generated">
            <a:extLst>
              <a:ext uri="{FF2B5EF4-FFF2-40B4-BE49-F238E27FC236}">
                <a16:creationId xmlns:a16="http://schemas.microsoft.com/office/drawing/2014/main" id="{ABB5DACA-F751-DF00-099F-E37025919390}"/>
              </a:ext>
            </a:extLst>
          </p:cNvPr>
          <p:cNvPicPr>
            <a:picLocks noChangeAspect="1"/>
          </p:cNvPicPr>
          <p:nvPr/>
        </p:nvPicPr>
        <p:blipFill>
          <a:blip r:embed="rId3"/>
          <a:stretch>
            <a:fillRect/>
          </a:stretch>
        </p:blipFill>
        <p:spPr>
          <a:xfrm>
            <a:off x="8388723" y="6108961"/>
            <a:ext cx="3684494" cy="60112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75745C1-D386-4D96-8DB1-7C71B14B5AC8}"/>
              </a:ext>
            </a:extLst>
          </p:cNvPr>
          <p:cNvPicPr>
            <a:picLocks noChangeAspect="1"/>
          </p:cNvPicPr>
          <p:nvPr/>
        </p:nvPicPr>
        <p:blipFill>
          <a:blip r:embed="rId4"/>
          <a:stretch>
            <a:fillRect/>
          </a:stretch>
        </p:blipFill>
        <p:spPr>
          <a:xfrm>
            <a:off x="164478" y="1943100"/>
            <a:ext cx="2138246" cy="2971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280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25F4030D-4ECB-4175-8B65-39B3EA061131}"/>
              </a:ext>
            </a:extLst>
          </p:cNvPr>
          <p:cNvPicPr>
            <a:picLocks noChangeAspect="1"/>
          </p:cNvPicPr>
          <p:nvPr/>
        </p:nvPicPr>
        <p:blipFill rotWithShape="1">
          <a:blip r:embed="rId2">
            <a:extLst>
              <a:ext uri="{28A0092B-C50C-407E-A947-70E740481C1C}">
                <a14:useLocalDpi xmlns:a14="http://schemas.microsoft.com/office/drawing/2010/main" val="0"/>
              </a:ext>
            </a:extLst>
          </a:blip>
          <a:srcRect l="4933"/>
          <a:stretch/>
        </p:blipFill>
        <p:spPr>
          <a:xfrm>
            <a:off x="121920" y="45720"/>
            <a:ext cx="1234946" cy="1554481"/>
          </a:xfrm>
          <a:prstGeom prst="rect">
            <a:avLst/>
          </a:prstGeom>
        </p:spPr>
      </p:pic>
      <p:sp>
        <p:nvSpPr>
          <p:cNvPr id="4" name="Title 3">
            <a:extLst>
              <a:ext uri="{FF2B5EF4-FFF2-40B4-BE49-F238E27FC236}">
                <a16:creationId xmlns:a16="http://schemas.microsoft.com/office/drawing/2014/main" id="{3432C446-8AD0-671E-332B-06ABC6964090}"/>
              </a:ext>
            </a:extLst>
          </p:cNvPr>
          <p:cNvSpPr>
            <a:spLocks noGrp="1"/>
          </p:cNvSpPr>
          <p:nvPr>
            <p:ph type="title"/>
          </p:nvPr>
        </p:nvSpPr>
        <p:spPr>
          <a:xfrm>
            <a:off x="1730840" y="147918"/>
            <a:ext cx="10018713" cy="1136276"/>
          </a:xfrm>
        </p:spPr>
        <p:txBody>
          <a:bodyPr>
            <a:normAutofit/>
          </a:bodyPr>
          <a:lstStyle/>
          <a:p>
            <a:r>
              <a:rPr lang="en-GB" sz="6600" b="1"/>
              <a:t>Maths</a:t>
            </a:r>
          </a:p>
        </p:txBody>
      </p:sp>
      <p:sp>
        <p:nvSpPr>
          <p:cNvPr id="9" name="TextBox 8">
            <a:extLst>
              <a:ext uri="{FF2B5EF4-FFF2-40B4-BE49-F238E27FC236}">
                <a16:creationId xmlns:a16="http://schemas.microsoft.com/office/drawing/2014/main" id="{0909BCE2-FFD9-1A4E-8396-ACD70CFC74A1}"/>
              </a:ext>
            </a:extLst>
          </p:cNvPr>
          <p:cNvSpPr txBox="1"/>
          <p:nvPr/>
        </p:nvSpPr>
        <p:spPr>
          <a:xfrm>
            <a:off x="1553136" y="1183341"/>
            <a:ext cx="105200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ea typeface="+mn-lt"/>
              <a:cs typeface="+mn-lt"/>
            </a:endParaRPr>
          </a:p>
        </p:txBody>
      </p:sp>
      <p:sp>
        <p:nvSpPr>
          <p:cNvPr id="3" name="TextBox 2">
            <a:extLst>
              <a:ext uri="{FF2B5EF4-FFF2-40B4-BE49-F238E27FC236}">
                <a16:creationId xmlns:a16="http://schemas.microsoft.com/office/drawing/2014/main" id="{6A0855AA-4E7E-FF55-21C3-8F15F1ACB335}"/>
              </a:ext>
            </a:extLst>
          </p:cNvPr>
          <p:cNvSpPr txBox="1"/>
          <p:nvPr/>
        </p:nvSpPr>
        <p:spPr>
          <a:xfrm>
            <a:off x="1553136" y="1183341"/>
            <a:ext cx="1052008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u="sng" dirty="0">
                <a:ea typeface="+mn-lt"/>
                <a:cs typeface="+mn-lt"/>
              </a:rPr>
              <a:t>Concrete, Pictorial and Abstract (CPA) approach </a:t>
            </a:r>
          </a:p>
          <a:p>
            <a:endParaRPr lang="en-US" sz="2200" dirty="0">
              <a:ea typeface="+mn-lt"/>
              <a:cs typeface="+mn-lt"/>
            </a:endParaRPr>
          </a:p>
          <a:p>
            <a:r>
              <a:rPr lang="en-US" sz="2200" b="1" dirty="0">
                <a:ea typeface="+mn-lt"/>
                <a:cs typeface="+mn-lt"/>
              </a:rPr>
              <a:t>We </a:t>
            </a:r>
            <a:r>
              <a:rPr lang="en-US" sz="2200" b="1" dirty="0" err="1">
                <a:ea typeface="+mn-lt"/>
                <a:cs typeface="+mn-lt"/>
              </a:rPr>
              <a:t>recognise</a:t>
            </a:r>
            <a:r>
              <a:rPr lang="en-US" sz="2200" b="1" dirty="0">
                <a:ea typeface="+mn-lt"/>
                <a:cs typeface="+mn-lt"/>
              </a:rPr>
              <a:t> that the CPA approach is highly effective in the teaching of </a:t>
            </a:r>
            <a:r>
              <a:rPr lang="en-US" sz="2200" b="1" dirty="0" err="1">
                <a:ea typeface="+mn-lt"/>
                <a:cs typeface="+mn-lt"/>
              </a:rPr>
              <a:t>Maths</a:t>
            </a:r>
            <a:r>
              <a:rPr lang="en-US" sz="2200" b="1" dirty="0">
                <a:ea typeface="+mn-lt"/>
                <a:cs typeface="+mn-lt"/>
              </a:rPr>
              <a:t>. </a:t>
            </a:r>
          </a:p>
          <a:p>
            <a:endParaRPr lang="en-US" sz="2200" b="1" dirty="0">
              <a:ea typeface="+mn-lt"/>
              <a:cs typeface="+mn-lt"/>
            </a:endParaRPr>
          </a:p>
          <a:p>
            <a:r>
              <a:rPr lang="en-US" sz="2200" b="1" dirty="0">
                <a:ea typeface="+mn-lt"/>
                <a:cs typeface="+mn-lt"/>
              </a:rPr>
              <a:t>This is a mastery approach to teaching mathematics. True mastery aims to develop all children’s understanding at the same pace. </a:t>
            </a:r>
          </a:p>
          <a:p>
            <a:endParaRPr lang="en-US" sz="2200" b="1" dirty="0">
              <a:ea typeface="+mn-lt"/>
              <a:cs typeface="+mn-lt"/>
            </a:endParaRPr>
          </a:p>
          <a:p>
            <a:r>
              <a:rPr lang="en-US" sz="2200" b="1" dirty="0">
                <a:ea typeface="+mn-lt"/>
                <a:cs typeface="+mn-lt"/>
              </a:rPr>
              <a:t>As much as possible, children should access the same learning. Differentiation should primarily be through support, scaffolding and deepening, not through task or learning outcome. </a:t>
            </a:r>
          </a:p>
          <a:p>
            <a:endParaRPr lang="en-US" sz="2200" b="1" dirty="0">
              <a:ea typeface="+mn-lt"/>
              <a:cs typeface="+mn-lt"/>
            </a:endParaRPr>
          </a:p>
          <a:p>
            <a:r>
              <a:rPr lang="en-US" sz="2200" b="1" dirty="0">
                <a:ea typeface="+mn-lt"/>
                <a:cs typeface="+mn-lt"/>
              </a:rPr>
              <a:t>Objects, pictures, words, numbers and symbols are everywhere. The mastery approach incorporates all of these to help children explore and demonstrate mathematical ideas, enrich their learning experience and deepen understanding.</a:t>
            </a:r>
            <a:endParaRPr lang="en-US" sz="2200" dirty="0"/>
          </a:p>
        </p:txBody>
      </p:sp>
      <p:pic>
        <p:nvPicPr>
          <p:cNvPr id="5" name="Picture 6" descr="Logo, company name&#10;&#10;Description automatically generated">
            <a:extLst>
              <a:ext uri="{FF2B5EF4-FFF2-40B4-BE49-F238E27FC236}">
                <a16:creationId xmlns:a16="http://schemas.microsoft.com/office/drawing/2014/main" id="{7A0ADC16-6D2E-0FC2-D34A-6AA3A1225B17}"/>
              </a:ext>
            </a:extLst>
          </p:cNvPr>
          <p:cNvPicPr>
            <a:picLocks noChangeAspect="1"/>
          </p:cNvPicPr>
          <p:nvPr/>
        </p:nvPicPr>
        <p:blipFill>
          <a:blip r:embed="rId3"/>
          <a:stretch>
            <a:fillRect/>
          </a:stretch>
        </p:blipFill>
        <p:spPr>
          <a:xfrm>
            <a:off x="10697079" y="211614"/>
            <a:ext cx="1248744" cy="1222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8344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25F4030D-4ECB-4175-8B65-39B3EA061131}"/>
              </a:ext>
            </a:extLst>
          </p:cNvPr>
          <p:cNvPicPr>
            <a:picLocks noChangeAspect="1"/>
          </p:cNvPicPr>
          <p:nvPr/>
        </p:nvPicPr>
        <p:blipFill rotWithShape="1">
          <a:blip r:embed="rId2">
            <a:extLst>
              <a:ext uri="{28A0092B-C50C-407E-A947-70E740481C1C}">
                <a14:useLocalDpi xmlns:a14="http://schemas.microsoft.com/office/drawing/2010/main" val="0"/>
              </a:ext>
            </a:extLst>
          </a:blip>
          <a:srcRect l="4933"/>
          <a:stretch/>
        </p:blipFill>
        <p:spPr>
          <a:xfrm>
            <a:off x="121920" y="45720"/>
            <a:ext cx="1234946" cy="1554481"/>
          </a:xfrm>
          <a:prstGeom prst="rect">
            <a:avLst/>
          </a:prstGeom>
        </p:spPr>
      </p:pic>
      <p:sp>
        <p:nvSpPr>
          <p:cNvPr id="4" name="Title 3">
            <a:extLst>
              <a:ext uri="{FF2B5EF4-FFF2-40B4-BE49-F238E27FC236}">
                <a16:creationId xmlns:a16="http://schemas.microsoft.com/office/drawing/2014/main" id="{3432C446-8AD0-671E-332B-06ABC6964090}"/>
              </a:ext>
            </a:extLst>
          </p:cNvPr>
          <p:cNvSpPr>
            <a:spLocks noGrp="1"/>
          </p:cNvSpPr>
          <p:nvPr>
            <p:ph type="title"/>
          </p:nvPr>
        </p:nvSpPr>
        <p:spPr>
          <a:xfrm>
            <a:off x="1730840" y="147918"/>
            <a:ext cx="10018713" cy="1136276"/>
          </a:xfrm>
        </p:spPr>
        <p:txBody>
          <a:bodyPr>
            <a:normAutofit/>
          </a:bodyPr>
          <a:lstStyle/>
          <a:p>
            <a:r>
              <a:rPr lang="en-GB" sz="6600" b="1"/>
              <a:t>Learning at Home</a:t>
            </a:r>
          </a:p>
        </p:txBody>
      </p:sp>
      <p:sp>
        <p:nvSpPr>
          <p:cNvPr id="9" name="TextBox 8">
            <a:extLst>
              <a:ext uri="{FF2B5EF4-FFF2-40B4-BE49-F238E27FC236}">
                <a16:creationId xmlns:a16="http://schemas.microsoft.com/office/drawing/2014/main" id="{0909BCE2-FFD9-1A4E-8396-ACD70CFC74A1}"/>
              </a:ext>
            </a:extLst>
          </p:cNvPr>
          <p:cNvSpPr txBox="1"/>
          <p:nvPr/>
        </p:nvSpPr>
        <p:spPr>
          <a:xfrm>
            <a:off x="1485901" y="1250576"/>
            <a:ext cx="105200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hlinkClick r:id="rId3"/>
              </a:rPr>
              <a:t>Errington Website</a:t>
            </a:r>
            <a:endParaRPr lang="en-US" sz="2400" b="1">
              <a:ea typeface="+mn-lt"/>
              <a:cs typeface="+mn-lt"/>
            </a:endParaRPr>
          </a:p>
        </p:txBody>
      </p:sp>
      <p:pic>
        <p:nvPicPr>
          <p:cNvPr id="5" name="Picture 4" descr="Logo, company name&#10;&#10;Description automatically generated">
            <a:extLst>
              <a:ext uri="{FF2B5EF4-FFF2-40B4-BE49-F238E27FC236}">
                <a16:creationId xmlns:a16="http://schemas.microsoft.com/office/drawing/2014/main" id="{573A091F-1079-732A-7208-51667C6FD150}"/>
              </a:ext>
            </a:extLst>
          </p:cNvPr>
          <p:cNvPicPr>
            <a:picLocks noChangeAspect="1"/>
          </p:cNvPicPr>
          <p:nvPr/>
        </p:nvPicPr>
        <p:blipFill>
          <a:blip r:embed="rId4"/>
          <a:stretch>
            <a:fillRect/>
          </a:stretch>
        </p:blipFill>
        <p:spPr>
          <a:xfrm>
            <a:off x="981636" y="1867007"/>
            <a:ext cx="3639670" cy="1297425"/>
          </a:xfrm>
          <a:prstGeom prst="rect">
            <a:avLst/>
          </a:prstGeom>
        </p:spPr>
      </p:pic>
      <p:pic>
        <p:nvPicPr>
          <p:cNvPr id="7" name="Picture 7" descr="Logo&#10;&#10;Description automatically generated">
            <a:extLst>
              <a:ext uri="{FF2B5EF4-FFF2-40B4-BE49-F238E27FC236}">
                <a16:creationId xmlns:a16="http://schemas.microsoft.com/office/drawing/2014/main" id="{6471B8EE-F7F8-9C9D-35F2-8E5706E83D4C}"/>
              </a:ext>
            </a:extLst>
          </p:cNvPr>
          <p:cNvPicPr>
            <a:picLocks noChangeAspect="1"/>
          </p:cNvPicPr>
          <p:nvPr/>
        </p:nvPicPr>
        <p:blipFill>
          <a:blip r:embed="rId5"/>
          <a:stretch>
            <a:fillRect/>
          </a:stretch>
        </p:blipFill>
        <p:spPr>
          <a:xfrm>
            <a:off x="8455959" y="1369358"/>
            <a:ext cx="2743200" cy="2057400"/>
          </a:xfrm>
          <a:prstGeom prst="rect">
            <a:avLst/>
          </a:prstGeom>
          <a:ln>
            <a:noFill/>
          </a:ln>
          <a:effectLst>
            <a:outerShdw blurRad="292100" dist="139700" dir="2700000" algn="tl" rotWithShape="0">
              <a:srgbClr val="333333">
                <a:alpha val="65000"/>
              </a:srgbClr>
            </a:outerShdw>
          </a:effectLst>
        </p:spPr>
      </p:pic>
      <p:pic>
        <p:nvPicPr>
          <p:cNvPr id="8" name="Picture 9" descr="Logo&#10;&#10;Description automatically generated">
            <a:extLst>
              <a:ext uri="{FF2B5EF4-FFF2-40B4-BE49-F238E27FC236}">
                <a16:creationId xmlns:a16="http://schemas.microsoft.com/office/drawing/2014/main" id="{8C2FA9AF-D761-BEB3-9CA7-2800DC8DA744}"/>
              </a:ext>
            </a:extLst>
          </p:cNvPr>
          <p:cNvPicPr>
            <a:picLocks noChangeAspect="1"/>
          </p:cNvPicPr>
          <p:nvPr/>
        </p:nvPicPr>
        <p:blipFill>
          <a:blip r:embed="rId6"/>
          <a:stretch>
            <a:fillRect/>
          </a:stretch>
        </p:blipFill>
        <p:spPr>
          <a:xfrm>
            <a:off x="5272648" y="1660151"/>
            <a:ext cx="2543175" cy="781050"/>
          </a:xfrm>
          <a:prstGeom prst="rect">
            <a:avLst/>
          </a:prstGeom>
        </p:spPr>
      </p:pic>
      <p:pic>
        <p:nvPicPr>
          <p:cNvPr id="10" name="Picture 10" descr="A picture containing text, clipart&#10;&#10;Description automatically generated">
            <a:extLst>
              <a:ext uri="{FF2B5EF4-FFF2-40B4-BE49-F238E27FC236}">
                <a16:creationId xmlns:a16="http://schemas.microsoft.com/office/drawing/2014/main" id="{13B5E517-FC84-BB40-9F67-03CEEDF23BF3}"/>
              </a:ext>
            </a:extLst>
          </p:cNvPr>
          <p:cNvPicPr>
            <a:picLocks noChangeAspect="1"/>
          </p:cNvPicPr>
          <p:nvPr/>
        </p:nvPicPr>
        <p:blipFill>
          <a:blip r:embed="rId7"/>
          <a:stretch>
            <a:fillRect/>
          </a:stretch>
        </p:blipFill>
        <p:spPr>
          <a:xfrm>
            <a:off x="8635253" y="4044303"/>
            <a:ext cx="2743200" cy="943337"/>
          </a:xfrm>
          <a:prstGeom prst="rect">
            <a:avLst/>
          </a:prstGeom>
          <a:ln>
            <a:noFill/>
          </a:ln>
          <a:effectLst>
            <a:outerShdw blurRad="292100" dist="139700" dir="2700000" algn="tl" rotWithShape="0">
              <a:srgbClr val="333333">
                <a:alpha val="65000"/>
              </a:srgbClr>
            </a:outerShdw>
          </a:effectLst>
        </p:spPr>
      </p:pic>
      <p:pic>
        <p:nvPicPr>
          <p:cNvPr id="11" name="Picture 11" descr="A picture containing background pattern&#10;&#10;Description automatically generated">
            <a:extLst>
              <a:ext uri="{FF2B5EF4-FFF2-40B4-BE49-F238E27FC236}">
                <a16:creationId xmlns:a16="http://schemas.microsoft.com/office/drawing/2014/main" id="{D335C192-1687-5765-99EA-F75E43857E83}"/>
              </a:ext>
            </a:extLst>
          </p:cNvPr>
          <p:cNvPicPr>
            <a:picLocks noChangeAspect="1"/>
          </p:cNvPicPr>
          <p:nvPr/>
        </p:nvPicPr>
        <p:blipFill>
          <a:blip r:embed="rId8"/>
          <a:stretch>
            <a:fillRect/>
          </a:stretch>
        </p:blipFill>
        <p:spPr>
          <a:xfrm>
            <a:off x="1138517" y="3492130"/>
            <a:ext cx="2743200" cy="1106388"/>
          </a:xfrm>
          <a:prstGeom prst="rect">
            <a:avLst/>
          </a:prstGeom>
          <a:ln>
            <a:noFill/>
          </a:ln>
          <a:effectLst>
            <a:outerShdw blurRad="292100" dist="139700" dir="2700000" algn="tl" rotWithShape="0">
              <a:srgbClr val="333333">
                <a:alpha val="65000"/>
              </a:srgbClr>
            </a:outerShdw>
          </a:effectLst>
        </p:spPr>
      </p:pic>
      <p:pic>
        <p:nvPicPr>
          <p:cNvPr id="12" name="Picture 12" descr="A picture containing text, tableware, dishware, plate&#10;&#10;Description automatically generated">
            <a:extLst>
              <a:ext uri="{FF2B5EF4-FFF2-40B4-BE49-F238E27FC236}">
                <a16:creationId xmlns:a16="http://schemas.microsoft.com/office/drawing/2014/main" id="{7F401775-8F9A-48DF-0AE2-BA549925619F}"/>
              </a:ext>
            </a:extLst>
          </p:cNvPr>
          <p:cNvPicPr>
            <a:picLocks noChangeAspect="1"/>
          </p:cNvPicPr>
          <p:nvPr/>
        </p:nvPicPr>
        <p:blipFill>
          <a:blip r:embed="rId9"/>
          <a:stretch>
            <a:fillRect/>
          </a:stretch>
        </p:blipFill>
        <p:spPr>
          <a:xfrm>
            <a:off x="4937311" y="3496555"/>
            <a:ext cx="2743200" cy="78377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B468B9C-5584-98AD-6CC5-525FFF0A4910}"/>
              </a:ext>
            </a:extLst>
          </p:cNvPr>
          <p:cNvSpPr txBox="1"/>
          <p:nvPr/>
        </p:nvSpPr>
        <p:spPr>
          <a:xfrm>
            <a:off x="2176742" y="5488080"/>
            <a:ext cx="94143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rPr>
              <a:t>Homework is given out on a Friday and marked on a Wednesday. Children are tested on their spellings on a Friday. There is an optional 'fun' homework grid of activities children can complete at home and share with their class.</a:t>
            </a:r>
          </a:p>
        </p:txBody>
      </p:sp>
    </p:spTree>
    <p:extLst>
      <p:ext uri="{BB962C8B-B14F-4D97-AF65-F5344CB8AC3E}">
        <p14:creationId xmlns:p14="http://schemas.microsoft.com/office/powerpoint/2010/main" val="2165336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25F4030D-4ECB-4175-8B65-39B3EA061131}"/>
              </a:ext>
            </a:extLst>
          </p:cNvPr>
          <p:cNvPicPr>
            <a:picLocks noChangeAspect="1"/>
          </p:cNvPicPr>
          <p:nvPr/>
        </p:nvPicPr>
        <p:blipFill rotWithShape="1">
          <a:blip r:embed="rId2">
            <a:extLst>
              <a:ext uri="{28A0092B-C50C-407E-A947-70E740481C1C}">
                <a14:useLocalDpi xmlns:a14="http://schemas.microsoft.com/office/drawing/2010/main" val="0"/>
              </a:ext>
            </a:extLst>
          </a:blip>
          <a:srcRect l="4933"/>
          <a:stretch/>
        </p:blipFill>
        <p:spPr>
          <a:xfrm>
            <a:off x="121920" y="45720"/>
            <a:ext cx="1234946" cy="1554481"/>
          </a:xfrm>
          <a:prstGeom prst="rect">
            <a:avLst/>
          </a:prstGeom>
        </p:spPr>
      </p:pic>
      <p:sp>
        <p:nvSpPr>
          <p:cNvPr id="4" name="Title 3">
            <a:extLst>
              <a:ext uri="{FF2B5EF4-FFF2-40B4-BE49-F238E27FC236}">
                <a16:creationId xmlns:a16="http://schemas.microsoft.com/office/drawing/2014/main" id="{3432C446-8AD0-671E-332B-06ABC6964090}"/>
              </a:ext>
            </a:extLst>
          </p:cNvPr>
          <p:cNvSpPr>
            <a:spLocks noGrp="1"/>
          </p:cNvSpPr>
          <p:nvPr>
            <p:ph type="title"/>
          </p:nvPr>
        </p:nvSpPr>
        <p:spPr>
          <a:xfrm>
            <a:off x="1730840" y="147918"/>
            <a:ext cx="10018713" cy="1136276"/>
          </a:xfrm>
        </p:spPr>
        <p:txBody>
          <a:bodyPr>
            <a:normAutofit/>
          </a:bodyPr>
          <a:lstStyle/>
          <a:p>
            <a:r>
              <a:rPr lang="en-GB" sz="6600" b="1"/>
              <a:t>Mental Health</a:t>
            </a:r>
          </a:p>
        </p:txBody>
      </p:sp>
      <p:sp>
        <p:nvSpPr>
          <p:cNvPr id="9" name="TextBox 8">
            <a:extLst>
              <a:ext uri="{FF2B5EF4-FFF2-40B4-BE49-F238E27FC236}">
                <a16:creationId xmlns:a16="http://schemas.microsoft.com/office/drawing/2014/main" id="{0909BCE2-FFD9-1A4E-8396-ACD70CFC74A1}"/>
              </a:ext>
            </a:extLst>
          </p:cNvPr>
          <p:cNvSpPr txBox="1"/>
          <p:nvPr/>
        </p:nvSpPr>
        <p:spPr>
          <a:xfrm>
            <a:off x="1553136" y="1183341"/>
            <a:ext cx="105200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ea typeface="+mn-lt"/>
              <a:cs typeface="+mn-lt"/>
            </a:endParaRPr>
          </a:p>
        </p:txBody>
      </p:sp>
      <p:sp>
        <p:nvSpPr>
          <p:cNvPr id="2" name="TextBox 1">
            <a:extLst>
              <a:ext uri="{FF2B5EF4-FFF2-40B4-BE49-F238E27FC236}">
                <a16:creationId xmlns:a16="http://schemas.microsoft.com/office/drawing/2014/main" id="{B6B58363-BD83-44A7-B8DB-1732A7D10EB7}"/>
              </a:ext>
            </a:extLst>
          </p:cNvPr>
          <p:cNvSpPr txBox="1"/>
          <p:nvPr/>
        </p:nvSpPr>
        <p:spPr>
          <a:xfrm>
            <a:off x="1356866" y="1259371"/>
            <a:ext cx="9912033" cy="2923877"/>
          </a:xfrm>
          <a:prstGeom prst="rect">
            <a:avLst/>
          </a:prstGeom>
          <a:noFill/>
        </p:spPr>
        <p:txBody>
          <a:bodyPr wrap="square" lIns="91440" tIns="45720" rIns="91440" bIns="45720" rtlCol="0" anchor="t">
            <a:spAutoFit/>
          </a:bodyPr>
          <a:lstStyle/>
          <a:p>
            <a:r>
              <a:rPr lang="en-GB" sz="2000" b="1"/>
              <a:t>At Errington, we pride ourselves on developing the whole child; a big part of which is focussing on the emotional wellbeing and mental health of each of our pupils. </a:t>
            </a:r>
          </a:p>
          <a:p>
            <a:endParaRPr lang="en-GB" sz="2000" b="1"/>
          </a:p>
          <a:p>
            <a:r>
              <a:rPr lang="en-GB" sz="2000" b="1"/>
              <a:t>We have a fantastic array of support on offer to all children here at Errington. We are great believers in accessing early intervention at the first signs of need, as this can prevent smaller issues progressing and becoming more problematic, whilst developing safe and healthy ways to manage emotional wellbeing.</a:t>
            </a:r>
          </a:p>
          <a:p>
            <a:endParaRPr lang="en-GB" sz="2000"/>
          </a:p>
          <a:p>
            <a:endParaRPr lang="en-GB" sz="2400"/>
          </a:p>
        </p:txBody>
      </p:sp>
      <p:sp>
        <p:nvSpPr>
          <p:cNvPr id="3" name="TextBox 2">
            <a:extLst>
              <a:ext uri="{FF2B5EF4-FFF2-40B4-BE49-F238E27FC236}">
                <a16:creationId xmlns:a16="http://schemas.microsoft.com/office/drawing/2014/main" id="{D1569964-4B0B-420F-8519-17E346F2796B}"/>
              </a:ext>
            </a:extLst>
          </p:cNvPr>
          <p:cNvSpPr txBox="1"/>
          <p:nvPr/>
        </p:nvSpPr>
        <p:spPr>
          <a:xfrm>
            <a:off x="1730840" y="3585654"/>
            <a:ext cx="3882594"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b="1"/>
              <a:t>The Yellow Room </a:t>
            </a:r>
          </a:p>
          <a:p>
            <a:pPr marL="285750" indent="-285750">
              <a:buFont typeface="Arial" panose="020B0604020202020204" pitchFamily="34" charset="0"/>
              <a:buChar char="•"/>
            </a:pPr>
            <a:r>
              <a:rPr lang="en-GB" b="1"/>
              <a:t>Post box system</a:t>
            </a:r>
          </a:p>
          <a:p>
            <a:pPr marL="285750" indent="-285750">
              <a:buFont typeface="Arial" panose="020B0604020202020204" pitchFamily="34" charset="0"/>
              <a:buChar char="•"/>
            </a:pPr>
            <a:r>
              <a:rPr lang="en-GB" b="1"/>
              <a:t>The Whole Child curriculum </a:t>
            </a:r>
          </a:p>
          <a:p>
            <a:pPr marL="285750" indent="-285750">
              <a:buFont typeface="Arial" panose="020B0604020202020204" pitchFamily="34" charset="0"/>
              <a:buChar char="•"/>
            </a:pPr>
            <a:r>
              <a:rPr lang="en-GB" b="1"/>
              <a:t>PSHE / circle time </a:t>
            </a:r>
          </a:p>
          <a:p>
            <a:pPr marL="285750" indent="-285750">
              <a:buFont typeface="Arial" panose="020B0604020202020204" pitchFamily="34" charset="0"/>
              <a:buChar char="•"/>
            </a:pPr>
            <a:r>
              <a:rPr lang="en-GB" b="1"/>
              <a:t>Themed assemblies</a:t>
            </a:r>
            <a:r>
              <a:rPr lang="en-GB"/>
              <a:t> </a:t>
            </a:r>
          </a:p>
          <a:p>
            <a:pPr marL="285750" indent="-285750">
              <a:buFont typeface="Arial" panose="020B0604020202020204" pitchFamily="34" charset="0"/>
              <a:buChar char="•"/>
            </a:pPr>
            <a:endParaRPr lang="en-GB"/>
          </a:p>
        </p:txBody>
      </p:sp>
      <p:sp>
        <p:nvSpPr>
          <p:cNvPr id="7" name="TextBox 6">
            <a:extLst>
              <a:ext uri="{FF2B5EF4-FFF2-40B4-BE49-F238E27FC236}">
                <a16:creationId xmlns:a16="http://schemas.microsoft.com/office/drawing/2014/main" id="{08BFACBE-C341-4CFB-B7EE-07890C8246E3}"/>
              </a:ext>
            </a:extLst>
          </p:cNvPr>
          <p:cNvSpPr txBox="1"/>
          <p:nvPr/>
        </p:nvSpPr>
        <p:spPr>
          <a:xfrm>
            <a:off x="6096000" y="3539934"/>
            <a:ext cx="5546874"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b="1"/>
              <a:t>Head starters </a:t>
            </a:r>
          </a:p>
          <a:p>
            <a:pPr marL="285750" indent="-285750">
              <a:buFont typeface="Arial" panose="020B0604020202020204" pitchFamily="34" charset="0"/>
              <a:buChar char="•"/>
            </a:pPr>
            <a:r>
              <a:rPr lang="en-GB" b="1"/>
              <a:t>Worry boxes in classrooms </a:t>
            </a:r>
          </a:p>
          <a:p>
            <a:pPr marL="285750" indent="-285750">
              <a:buFont typeface="Arial" panose="020B0604020202020204" pitchFamily="34" charset="0"/>
              <a:buChar char="•"/>
            </a:pPr>
            <a:r>
              <a:rPr lang="en-GB" b="1"/>
              <a:t>Wellbeing workshop (drop in sessions)</a:t>
            </a:r>
          </a:p>
          <a:p>
            <a:pPr marL="285750" indent="-285750">
              <a:buFont typeface="Arial" panose="020B0604020202020204" pitchFamily="34" charset="0"/>
              <a:buChar char="•"/>
            </a:pPr>
            <a:r>
              <a:rPr lang="en-GB" b="1"/>
              <a:t>Groups and individual sessions with practitioners (various agencies) </a:t>
            </a:r>
          </a:p>
          <a:p>
            <a:pPr marL="285750" indent="-285750">
              <a:buFont typeface="Arial" panose="020B0604020202020204" pitchFamily="34" charset="0"/>
              <a:buChar char="•"/>
            </a:pPr>
            <a:r>
              <a:rPr lang="en-GB" b="1"/>
              <a:t>Hello Yellow charity day (10</a:t>
            </a:r>
            <a:r>
              <a:rPr lang="en-GB" b="1" baseline="30000"/>
              <a:t>th</a:t>
            </a:r>
            <a:r>
              <a:rPr lang="en-GB" b="1"/>
              <a:t> Oct) </a:t>
            </a:r>
          </a:p>
          <a:p>
            <a:pPr marL="285750" indent="-285750">
              <a:buFont typeface="Arial" panose="020B0604020202020204" pitchFamily="34" charset="0"/>
              <a:buChar char="•"/>
            </a:pPr>
            <a:endParaRPr lang="en-GB"/>
          </a:p>
        </p:txBody>
      </p:sp>
      <p:pic>
        <p:nvPicPr>
          <p:cNvPr id="8" name="Picture 7">
            <a:extLst>
              <a:ext uri="{FF2B5EF4-FFF2-40B4-BE49-F238E27FC236}">
                <a16:creationId xmlns:a16="http://schemas.microsoft.com/office/drawing/2014/main" id="{ADC5FB33-908E-4370-8FD4-A9A3BD2A27A9}"/>
              </a:ext>
            </a:extLst>
          </p:cNvPr>
          <p:cNvPicPr/>
          <p:nvPr/>
        </p:nvPicPr>
        <p:blipFill>
          <a:blip r:embed="rId3"/>
          <a:stretch>
            <a:fillRect/>
          </a:stretch>
        </p:blipFill>
        <p:spPr>
          <a:xfrm>
            <a:off x="2274876" y="143031"/>
            <a:ext cx="1234946" cy="1116340"/>
          </a:xfrm>
          <a:prstGeom prst="rect">
            <a:avLst/>
          </a:prstGeom>
        </p:spPr>
      </p:pic>
      <p:pic>
        <p:nvPicPr>
          <p:cNvPr id="5" name="Picture 4">
            <a:extLst>
              <a:ext uri="{FF2B5EF4-FFF2-40B4-BE49-F238E27FC236}">
                <a16:creationId xmlns:a16="http://schemas.microsoft.com/office/drawing/2014/main" id="{E8C5C9EA-CAD1-47AD-A40C-022D347D268C}"/>
              </a:ext>
            </a:extLst>
          </p:cNvPr>
          <p:cNvPicPr>
            <a:picLocks noChangeAspect="1"/>
          </p:cNvPicPr>
          <p:nvPr/>
        </p:nvPicPr>
        <p:blipFill>
          <a:blip r:embed="rId4"/>
          <a:stretch>
            <a:fillRect/>
          </a:stretch>
        </p:blipFill>
        <p:spPr>
          <a:xfrm>
            <a:off x="10115155" y="189364"/>
            <a:ext cx="1527719" cy="872218"/>
          </a:xfrm>
          <a:prstGeom prst="rect">
            <a:avLst/>
          </a:prstGeom>
        </p:spPr>
      </p:pic>
      <p:pic>
        <p:nvPicPr>
          <p:cNvPr id="10" name="Picture 9">
            <a:extLst>
              <a:ext uri="{FF2B5EF4-FFF2-40B4-BE49-F238E27FC236}">
                <a16:creationId xmlns:a16="http://schemas.microsoft.com/office/drawing/2014/main" id="{9E1B49EC-0958-410E-B897-C9FA03C9FAAC}"/>
              </a:ext>
            </a:extLst>
          </p:cNvPr>
          <p:cNvPicPr>
            <a:picLocks noChangeAspect="1"/>
          </p:cNvPicPr>
          <p:nvPr/>
        </p:nvPicPr>
        <p:blipFill>
          <a:blip r:embed="rId5"/>
          <a:stretch>
            <a:fillRect/>
          </a:stretch>
        </p:blipFill>
        <p:spPr>
          <a:xfrm>
            <a:off x="561089" y="5795643"/>
            <a:ext cx="3111048" cy="656505"/>
          </a:xfrm>
          <a:prstGeom prst="rect">
            <a:avLst/>
          </a:prstGeom>
        </p:spPr>
      </p:pic>
      <p:pic>
        <p:nvPicPr>
          <p:cNvPr id="12" name="Picture 11">
            <a:extLst>
              <a:ext uri="{FF2B5EF4-FFF2-40B4-BE49-F238E27FC236}">
                <a16:creationId xmlns:a16="http://schemas.microsoft.com/office/drawing/2014/main" id="{5B5982B5-9F07-400F-B9B9-B5A711835937}"/>
              </a:ext>
            </a:extLst>
          </p:cNvPr>
          <p:cNvPicPr>
            <a:picLocks noChangeAspect="1"/>
          </p:cNvPicPr>
          <p:nvPr/>
        </p:nvPicPr>
        <p:blipFill>
          <a:blip r:embed="rId6"/>
          <a:stretch>
            <a:fillRect/>
          </a:stretch>
        </p:blipFill>
        <p:spPr>
          <a:xfrm>
            <a:off x="4036675" y="5819003"/>
            <a:ext cx="7811527" cy="633145"/>
          </a:xfrm>
          <a:prstGeom prst="rect">
            <a:avLst/>
          </a:prstGeom>
        </p:spPr>
      </p:pic>
    </p:spTree>
    <p:extLst>
      <p:ext uri="{BB962C8B-B14F-4D97-AF65-F5344CB8AC3E}">
        <p14:creationId xmlns:p14="http://schemas.microsoft.com/office/powerpoint/2010/main" val="2855789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74a53d6-a6b0-4b02-be28-1a62e0c6e624" xsi:nil="true"/>
    <lcf76f155ced4ddcb4097134ff3c332f xmlns="95998e5d-108f-4cba-8bd7-c71365f11e9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ECDC8233AB974E9A96409720FC3DA4" ma:contentTypeVersion="18" ma:contentTypeDescription="Create a new document." ma:contentTypeScope="" ma:versionID="3ea87038d806961371e4ea1659ac22c9">
  <xsd:schema xmlns:xsd="http://www.w3.org/2001/XMLSchema" xmlns:xs="http://www.w3.org/2001/XMLSchema" xmlns:p="http://schemas.microsoft.com/office/2006/metadata/properties" xmlns:ns2="95998e5d-108f-4cba-8bd7-c71365f11e97" xmlns:ns3="874a53d6-a6b0-4b02-be28-1a62e0c6e624" targetNamespace="http://schemas.microsoft.com/office/2006/metadata/properties" ma:root="true" ma:fieldsID="07bf54f7f845064378aa6b232a4b124b" ns2:_="" ns3:_="">
    <xsd:import namespace="95998e5d-108f-4cba-8bd7-c71365f11e97"/>
    <xsd:import namespace="874a53d6-a6b0-4b02-be28-1a62e0c6e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998e5d-108f-4cba-8bd7-c71365f11e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e8be665-5e8b-42b7-b655-8bbb03fe29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74a53d6-a6b0-4b02-be28-1a62e0c6e62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c3b4d0f-6ed0-4487-bfb9-479a17cdf31b}" ma:internalName="TaxCatchAll" ma:showField="CatchAllData" ma:web="874a53d6-a6b0-4b02-be28-1a62e0c6e6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164F80-4EF9-4325-B828-9575BFF9CF63}">
  <ds:schemaRefs>
    <ds:schemaRef ds:uri="http://schemas.microsoft.com/office/2006/documentManagement/types"/>
    <ds:schemaRef ds:uri="http://schemas.microsoft.com/office/2006/metadata/properties"/>
    <ds:schemaRef ds:uri="http://purl.org/dc/dcmitype/"/>
    <ds:schemaRef ds:uri="http://purl.org/dc/elements/1.1/"/>
    <ds:schemaRef ds:uri="http://www.w3.org/XML/1998/namespace"/>
    <ds:schemaRef ds:uri="http://schemas.microsoft.com/office/infopath/2007/PartnerControls"/>
    <ds:schemaRef ds:uri="95998e5d-108f-4cba-8bd7-c71365f11e97"/>
    <ds:schemaRef ds:uri="http://schemas.openxmlformats.org/package/2006/metadata/core-properties"/>
    <ds:schemaRef ds:uri="874a53d6-a6b0-4b02-be28-1a62e0c6e624"/>
    <ds:schemaRef ds:uri="http://purl.org/dc/terms/"/>
  </ds:schemaRefs>
</ds:datastoreItem>
</file>

<file path=customXml/itemProps2.xml><?xml version="1.0" encoding="utf-8"?>
<ds:datastoreItem xmlns:ds="http://schemas.openxmlformats.org/officeDocument/2006/customXml" ds:itemID="{BDFE2DDC-BBBF-4E43-82EE-793192564B52}">
  <ds:schemaRefs>
    <ds:schemaRef ds:uri="874a53d6-a6b0-4b02-be28-1a62e0c6e624"/>
    <ds:schemaRef ds:uri="95998e5d-108f-4cba-8bd7-c71365f11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3A530EE-ACE4-4407-A0F0-0428D39A27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TotalTime>
  <Words>824</Words>
  <Application>Microsoft Office PowerPoint</Application>
  <PresentationFormat>Widescreen</PresentationFormat>
  <Paragraphs>59</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Corbel</vt:lpstr>
      <vt:lpstr>Source Sans Pro</vt:lpstr>
      <vt:lpstr>Parallax</vt:lpstr>
      <vt:lpstr>Key Stage 2 Parent Workshop 2024-5</vt:lpstr>
      <vt:lpstr>PowerPoint Presentation</vt:lpstr>
      <vt:lpstr>A Creative Curriculum</vt:lpstr>
      <vt:lpstr>Topic-based approach/ The Wider Curriculum</vt:lpstr>
      <vt:lpstr>A Love of Reading</vt:lpstr>
      <vt:lpstr>A Grammasaurus Approach to Writing</vt:lpstr>
      <vt:lpstr>Maths</vt:lpstr>
      <vt:lpstr>Learning at Home</vt:lpstr>
      <vt:lpstr>Mental Health</vt:lpstr>
      <vt:lpstr>Mental Health</vt:lpstr>
      <vt:lpstr>Outdoor Learning </vt:lpstr>
      <vt:lpstr>Enriched Curriculum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2022 / 2023  *****</dc:title>
  <dc:creator>Allan Fishpool</dc:creator>
  <cp:lastModifiedBy>Anne Pinder</cp:lastModifiedBy>
  <cp:revision>120</cp:revision>
  <cp:lastPrinted>2022-09-14T15:49:45Z</cp:lastPrinted>
  <dcterms:created xsi:type="dcterms:W3CDTF">2022-09-12T20:06:01Z</dcterms:created>
  <dcterms:modified xsi:type="dcterms:W3CDTF">2024-09-22T20:46:52Z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0x01010093ECDC8233AB974E9A96409720FC3DA4</vt:lpwstr>
  </property>
  <property fmtid="{D5CDD505-2E9C-101B-9397-08002B2CF9AE}" pid="3" name="MediaServiceImageTags">
    <vt:lpwstr/>
  </property>
</Properties>
</file>